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257" r:id="rId3"/>
    <p:sldId id="259" r:id="rId4"/>
    <p:sldId id="260" r:id="rId5"/>
    <p:sldId id="261" r:id="rId6"/>
    <p:sldId id="286" r:id="rId7"/>
    <p:sldId id="327" r:id="rId8"/>
    <p:sldId id="262" r:id="rId9"/>
    <p:sldId id="263" r:id="rId10"/>
    <p:sldId id="264" r:id="rId11"/>
    <p:sldId id="332" r:id="rId12"/>
    <p:sldId id="265" r:id="rId13"/>
    <p:sldId id="266" r:id="rId14"/>
    <p:sldId id="285" r:id="rId15"/>
    <p:sldId id="267" r:id="rId16"/>
    <p:sldId id="268" r:id="rId17"/>
    <p:sldId id="269" r:id="rId18"/>
    <p:sldId id="270" r:id="rId19"/>
    <p:sldId id="299" r:id="rId20"/>
    <p:sldId id="272" r:id="rId21"/>
    <p:sldId id="322" r:id="rId22"/>
    <p:sldId id="324" r:id="rId23"/>
    <p:sldId id="287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296" r:id="rId33"/>
    <p:sldId id="353" r:id="rId34"/>
    <p:sldId id="298" r:id="rId35"/>
    <p:sldId id="354" r:id="rId36"/>
    <p:sldId id="355" r:id="rId37"/>
    <p:sldId id="356" r:id="rId38"/>
    <p:sldId id="357" r:id="rId39"/>
    <p:sldId id="303" r:id="rId40"/>
    <p:sldId id="306" r:id="rId41"/>
    <p:sldId id="360" r:id="rId42"/>
    <p:sldId id="361" r:id="rId43"/>
    <p:sldId id="362" r:id="rId44"/>
    <p:sldId id="310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20" r:id="rId53"/>
    <p:sldId id="371" r:id="rId54"/>
    <p:sldId id="372" r:id="rId55"/>
    <p:sldId id="373" r:id="rId56"/>
    <p:sldId id="374" r:id="rId57"/>
    <p:sldId id="375" r:id="rId58"/>
    <p:sldId id="326" r:id="rId59"/>
    <p:sldId id="376" r:id="rId60"/>
    <p:sldId id="328" r:id="rId61"/>
    <p:sldId id="329" r:id="rId62"/>
    <p:sldId id="273" r:id="rId63"/>
    <p:sldId id="291" r:id="rId64"/>
    <p:sldId id="274" r:id="rId65"/>
    <p:sldId id="275" r:id="rId66"/>
    <p:sldId id="325" r:id="rId67"/>
    <p:sldId id="323" r:id="rId68"/>
    <p:sldId id="276" r:id="rId69"/>
    <p:sldId id="277" r:id="rId70"/>
    <p:sldId id="278" r:id="rId71"/>
    <p:sldId id="280" r:id="rId72"/>
    <p:sldId id="300" r:id="rId73"/>
    <p:sldId id="281" r:id="rId74"/>
    <p:sldId id="301" r:id="rId75"/>
    <p:sldId id="302" r:id="rId76"/>
    <p:sldId id="321" r:id="rId77"/>
    <p:sldId id="304" r:id="rId78"/>
    <p:sldId id="305" r:id="rId79"/>
    <p:sldId id="308" r:id="rId80"/>
    <p:sldId id="307" r:id="rId81"/>
    <p:sldId id="309" r:id="rId82"/>
    <p:sldId id="311" r:id="rId83"/>
    <p:sldId id="313" r:id="rId84"/>
    <p:sldId id="314" r:id="rId85"/>
    <p:sldId id="315" r:id="rId86"/>
    <p:sldId id="316" r:id="rId87"/>
    <p:sldId id="317" r:id="rId88"/>
    <p:sldId id="294" r:id="rId89"/>
    <p:sldId id="295" r:id="rId90"/>
    <p:sldId id="318" r:id="rId91"/>
    <p:sldId id="319" r:id="rId92"/>
    <p:sldId id="297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6"/>
    <p:restoredTop sz="92739"/>
  </p:normalViewPr>
  <p:slideViewPr>
    <p:cSldViewPr snapToGrid="0" snapToObjects="1">
      <p:cViewPr varScale="1">
        <p:scale>
          <a:sx n="67" d="100"/>
          <a:sy n="67" d="100"/>
        </p:scale>
        <p:origin x="11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1EE7D-9BA9-584B-91CC-AE143B513D8E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F906A-332C-FF4D-90AE-385C5545D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45B36-363E-4C40-9A42-00F726CC175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4D841-B791-BC4E-BB7B-773CB5D67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3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K"/>
              <a:t>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2.tiff"/><Relationship Id="rId11" Type="http://schemas.openxmlformats.org/officeDocument/2006/relationships/image" Target="../media/image24.png"/><Relationship Id="rId5" Type="http://schemas.openxmlformats.org/officeDocument/2006/relationships/image" Target="../media/image11.tiff"/><Relationship Id="rId10" Type="http://schemas.openxmlformats.org/officeDocument/2006/relationships/image" Target="../media/image23.png"/><Relationship Id="rId4" Type="http://schemas.openxmlformats.org/officeDocument/2006/relationships/image" Target="../media/image7.tiff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2.tiff"/><Relationship Id="rId10" Type="http://schemas.openxmlformats.org/officeDocument/2006/relationships/image" Target="../media/image27.png"/><Relationship Id="rId4" Type="http://schemas.openxmlformats.org/officeDocument/2006/relationships/image" Target="../media/image11.tiff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1145223"/>
            <a:ext cx="10363200" cy="2387600"/>
          </a:xfrm>
        </p:spPr>
        <p:txBody>
          <a:bodyPr/>
          <a:lstStyle/>
          <a:p>
            <a:r>
              <a:rPr lang="en-US" dirty="0"/>
              <a:t>Linear Time Sorting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Sorting lower bounds and O(n)-time sorting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7925-EF0E-40BA-8534-A1D9C153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74A24-C924-42DB-88C2-9B0639EE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813" y="316886"/>
            <a:ext cx="7177404" cy="1325563"/>
          </a:xfrm>
        </p:spPr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78861" y="1828715"/>
            <a:ext cx="860287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Theorem: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deterministic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randomized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  <a:p>
            <a:r>
              <a:rPr lang="en-US" dirty="0"/>
              <a:t>How might we prove this?</a:t>
            </a:r>
          </a:p>
          <a:p>
            <a:endParaRPr lang="en-US" sz="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Consider all comparison-based algorithms, one-by-one, and analyze them.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Don’t do that.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48" y="263528"/>
            <a:ext cx="1117600" cy="1378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8096">
            <a:off x="7845734" y="3588032"/>
            <a:ext cx="2029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covers all the sorting algorithms we know!!!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4329" y="5809014"/>
            <a:ext cx="516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Instead, argue that all comparison-based sorting algorithms give rise to a </a:t>
            </a:r>
            <a:r>
              <a:rPr lang="en-US" b="1" dirty="0">
                <a:solidFill>
                  <a:schemeClr val="accent4"/>
                </a:solidFill>
              </a:rPr>
              <a:t>decision tree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r>
              <a:rPr lang="en-US" dirty="0">
                <a:solidFill>
                  <a:schemeClr val="accent4"/>
                </a:solidFill>
              </a:rPr>
              <a:t>Then analyze decision trees.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17C8-FEE2-40BD-930D-27BB5D45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FD29-BE22-45FB-A158-9A79ACAD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DA02-9157-4C8F-8BDF-654A2144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Sorting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A3AA-10D4-4B6D-942B-9CB6C619A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  <a:p>
            <a:r>
              <a:rPr lang="en-US" dirty="0"/>
              <a:t>Radix Sort</a:t>
            </a:r>
          </a:p>
          <a:p>
            <a:r>
              <a:rPr lang="en-US" dirty="0"/>
              <a:t>Bucket Sort</a:t>
            </a:r>
          </a:p>
          <a:p>
            <a:r>
              <a:rPr lang="en-US" dirty="0"/>
              <a:t>Any other two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95BB-08AD-44C2-9D3B-C044E374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A13ED-3E8C-4D05-9FFC-8FF74D24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91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98B2-D8F2-4B09-944D-B63ABA41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to Complete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5F83-C61C-4B25-B5AA-274647F63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of Algorithm in your own words</a:t>
            </a:r>
          </a:p>
          <a:p>
            <a:r>
              <a:rPr lang="en-US" dirty="0"/>
              <a:t>Pseudo code of algorithm</a:t>
            </a:r>
          </a:p>
          <a:p>
            <a:r>
              <a:rPr lang="en-US" dirty="0"/>
              <a:t>Time Complexity Analysis</a:t>
            </a:r>
          </a:p>
          <a:p>
            <a:r>
              <a:rPr lang="en-US" dirty="0"/>
              <a:t>Three Strengths </a:t>
            </a:r>
          </a:p>
          <a:p>
            <a:r>
              <a:rPr lang="en-US" dirty="0"/>
              <a:t>Three Weakness</a:t>
            </a:r>
          </a:p>
          <a:p>
            <a:r>
              <a:rPr lang="en-US" dirty="0"/>
              <a:t>Dry run on small input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B25EB-B7C0-42FA-9B2A-C9E760A9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503B-9C41-4BA6-AB43-49F1F25F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42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1D9D-AAC6-4BAE-AC72-9998CA65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0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973E3-E14C-4B4B-A246-B45CC6E7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94491-E13E-485A-99A2-8DEACA43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8079-41D8-45F8-B618-7FADC466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D9240-622C-447A-81B4-9C5E3DF91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50664-8943-4725-A15B-A7F73D21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19" y="1368155"/>
            <a:ext cx="7696200" cy="379095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F5BCC-4DAA-4E12-B830-2A8F18E4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FD742-F794-489C-A555-296ECBBA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422" y="158391"/>
            <a:ext cx="8865441" cy="712687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Decision trees</a:t>
            </a:r>
            <a:endParaRPr lang="en-US" sz="49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25" y="1506406"/>
            <a:ext cx="1308577" cy="1481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269" y="1079034"/>
            <a:ext cx="810776" cy="81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08" y="996967"/>
            <a:ext cx="852594" cy="85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644" y="1039326"/>
            <a:ext cx="822761" cy="822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7883" y="1957998"/>
            <a:ext cx="246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these three things.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2843" y="1824676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5503787" y="1794345"/>
            <a:ext cx="1619056" cy="627561"/>
            <a:chOff x="3979787" y="1794344"/>
            <a:chExt cx="1619056" cy="627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charset="0"/>
                          </a:rPr>
                          <m:t>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9787" y="1889810"/>
              <a:ext cx="532095" cy="5320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1282" y="1794344"/>
              <a:ext cx="627561" cy="627561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/>
        </p:nvCxnSpPr>
        <p:spPr>
          <a:xfrm flipH="1">
            <a:off x="5076753" y="2501923"/>
            <a:ext cx="940289" cy="678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06201" y="2496347"/>
            <a:ext cx="1378862" cy="59917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1509" y="2548195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52590" y="244955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282" y="3121645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56631" y="325562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31" y="3255627"/>
                <a:ext cx="8089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762" y="3222220"/>
            <a:ext cx="552990" cy="55299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3319477" y="3934129"/>
            <a:ext cx="833378" cy="5696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83994" y="3936451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998" y="4560732"/>
            <a:ext cx="678420" cy="678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51" y="4676550"/>
            <a:ext cx="528286" cy="5282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705" y="4614522"/>
            <a:ext cx="624631" cy="6246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10925" y="3175657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58612" y="4523147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4765534" y="3876581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93636" y="3888572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626" y="4496668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63760" y="4625178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60" y="4625178"/>
                <a:ext cx="8089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100034" y="4690019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75" y="4556101"/>
            <a:ext cx="627561" cy="62756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4840771" y="5228903"/>
            <a:ext cx="1070391" cy="775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79365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521095" y="5254301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00034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804" y="6064023"/>
            <a:ext cx="678420" cy="678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351" y="6157605"/>
            <a:ext cx="528286" cy="5282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392" y="6076398"/>
            <a:ext cx="624631" cy="62463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206299" y="5985023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163" y="6046053"/>
            <a:ext cx="678420" cy="6784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15" y="6157605"/>
            <a:ext cx="528286" cy="5282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749" y="6076397"/>
            <a:ext cx="624631" cy="62463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907341" y="5969886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082381" y="3139079"/>
            <a:ext cx="105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/>
                </a:solidFill>
              </a:rPr>
              <a:t>etc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6EE46-7682-42B3-B822-291A07C0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4D8324-CF20-45B7-B901-1D7F8993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3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21" grpId="0"/>
      <p:bldP spid="24" grpId="0"/>
      <p:bldP spid="28" grpId="0"/>
      <p:bldP spid="29" grpId="0" animBg="1"/>
      <p:bldP spid="31" grpId="0"/>
      <p:bldP spid="33" grpId="0"/>
      <p:bldP spid="34" grpId="0"/>
      <p:bldP spid="37" grpId="0"/>
      <p:bldP spid="39" grpId="0"/>
      <p:bldP spid="45" grpId="0" animBg="1"/>
      <p:bldP spid="49" grpId="0" animBg="1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664" y="262548"/>
            <a:ext cx="7886700" cy="1325563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782499" y="1226870"/>
            <a:ext cx="4125533" cy="2655277"/>
            <a:chOff x="2084198" y="1903075"/>
            <a:chExt cx="4672399" cy="3164587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58" name="Straight Connector 57"/>
          <p:cNvCxnSpPr>
            <a:cxnSpLocks/>
          </p:cNvCxnSpPr>
          <p:nvPr/>
        </p:nvCxnSpPr>
        <p:spPr>
          <a:xfrm flipH="1">
            <a:off x="5512663" y="3815196"/>
            <a:ext cx="404343" cy="82952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9738095" y="3829305"/>
            <a:ext cx="614769" cy="156693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200088" y="4665261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79" y="4786190"/>
            <a:ext cx="287594" cy="300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21" y="4711834"/>
            <a:ext cx="384394" cy="4012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021" y="4721753"/>
            <a:ext cx="342770" cy="35779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127504" y="5441055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61" y="5548917"/>
            <a:ext cx="287594" cy="300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37" y="5487628"/>
            <a:ext cx="384394" cy="4012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97" y="5497547"/>
            <a:ext cx="342770" cy="35779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7504767" y="5450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097" y="5588670"/>
            <a:ext cx="287594" cy="3002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945" y="5497547"/>
            <a:ext cx="384394" cy="40124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971" y="5519878"/>
            <a:ext cx="342770" cy="35779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8656100" y="465053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01" y="4784068"/>
            <a:ext cx="287594" cy="3002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732" y="4711834"/>
            <a:ext cx="384394" cy="4012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033" y="4707026"/>
            <a:ext cx="342770" cy="35779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9579903" y="5387082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43" y="5520607"/>
            <a:ext cx="287594" cy="300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26" y="5453835"/>
            <a:ext cx="384394" cy="4012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2863" y="5459309"/>
            <a:ext cx="342770" cy="35779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8452875" y="380204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86157" y="383161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42015" y="375199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7027150" y="3822511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7971123" y="379749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9281308" y="3824785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00416" y="1357748"/>
            <a:ext cx="34228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nodes correspond to yes/no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Each internal node has two children, one for “yes” and one for “no.”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Leaf nodes correspond to outputs.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all possible orderings of the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Running an algorithm on a particular input corresponds to a particular path through the tree.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6658417" y="1774414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5CE60-C9DE-4C99-B6A4-81D93269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8AB665-3C38-4487-9F95-7F828D7B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8658133" y="3494642"/>
            <a:ext cx="1107423" cy="54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566" y="-16438"/>
            <a:ext cx="8993889" cy="549778"/>
          </a:xfrm>
        </p:spPr>
        <p:txBody>
          <a:bodyPr>
            <a:noAutofit/>
          </a:bodyPr>
          <a:lstStyle/>
          <a:p>
            <a:r>
              <a:rPr lang="en-US" sz="3200" dirty="0"/>
              <a:t>Comparison-based algorithms look like decision trees</a:t>
            </a:r>
            <a:r>
              <a:rPr lang="en-US" sz="2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643" y="879169"/>
            <a:ext cx="616748" cy="616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375" y="803363"/>
            <a:ext cx="648558" cy="648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230" y="842673"/>
            <a:ext cx="625864" cy="625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8450" y="1520170"/>
            <a:ext cx="226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Example: Sort these three things using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01313" y="83523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13" y="835237"/>
                <a:ext cx="8089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93" y="854628"/>
            <a:ext cx="484438" cy="484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16" y="817413"/>
            <a:ext cx="491599" cy="491599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6005764" y="1358457"/>
            <a:ext cx="264232" cy="47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05835" y="1453600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81" y="1790335"/>
            <a:ext cx="484438" cy="4844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937" y="1785672"/>
            <a:ext cx="491599" cy="4915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6695" y="731699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27" name="Straight Connector 26"/>
          <p:cNvCxnSpPr>
            <a:stCxn id="14" idx="2"/>
          </p:cNvCxnSpPr>
          <p:nvPr/>
        </p:nvCxnSpPr>
        <p:spPr>
          <a:xfrm flipH="1">
            <a:off x="3768472" y="1358457"/>
            <a:ext cx="2237292" cy="5233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75730" y="160259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06" y="1818093"/>
            <a:ext cx="484438" cy="4844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146" y="1854127"/>
            <a:ext cx="491599" cy="49159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539535" y="2276021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87906" y="2235740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536208" y="2275665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33955" y="22846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11839" y="2207210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9839" y="223407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20665" y="2255011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35252" y="2275665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943404" y="2558219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404" y="2558219"/>
                <a:ext cx="8089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507" y="2540395"/>
            <a:ext cx="491599" cy="49159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994525" y="2482190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798134" y="3129293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68061" y="3042562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5275059" y="3099485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147870" y="295849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20" y="3539971"/>
            <a:ext cx="484438" cy="48443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076" y="3535308"/>
            <a:ext cx="491599" cy="49159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8635674" y="402565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084045" y="39853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07978" y="395684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15978" y="398371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14" y="3634681"/>
            <a:ext cx="484438" cy="4844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570" y="3630018"/>
            <a:ext cx="491599" cy="49159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896168" y="412036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44539" y="408008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68472" y="405155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76472" y="407842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02" y="3584928"/>
            <a:ext cx="509424" cy="5094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21" y="2535158"/>
            <a:ext cx="509424" cy="5094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580" y="3507130"/>
            <a:ext cx="509424" cy="509424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3476985" y="4655153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629" y="4682463"/>
            <a:ext cx="484438" cy="4844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08" y="4657477"/>
            <a:ext cx="509424" cy="509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232" y="4640933"/>
            <a:ext cx="491599" cy="4915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148247" y="4298692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949136" y="4268683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136" y="4268683"/>
                <a:ext cx="8089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16" y="4288074"/>
            <a:ext cx="484438" cy="48443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8550335" y="4809729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920262" y="4722998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7027260" y="4779921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00071" y="4638929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945104" y="4169971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792" y="4262025"/>
            <a:ext cx="509424" cy="5094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347828" y="4376405"/>
            <a:ext cx="178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Then we’re done (after some base-case stuff)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384470" y="4034971"/>
            <a:ext cx="1046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Now </a:t>
            </a:r>
            <a:r>
              <a:rPr lang="en-US" dirty="0" err="1">
                <a:solidFill>
                  <a:schemeClr val="accent5"/>
                </a:solidFill>
              </a:rPr>
              <a:t>recurse</a:t>
            </a:r>
            <a:r>
              <a:rPr lang="en-US" dirty="0">
                <a:solidFill>
                  <a:schemeClr val="accent5"/>
                </a:solidFill>
              </a:rPr>
              <a:t> on 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140256" y="3139926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548" y="5350140"/>
            <a:ext cx="509424" cy="50942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7291877" y="5789895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102511" y="5749614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382340" y="5721084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317339" y="5747950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15" y="5268954"/>
            <a:ext cx="484438" cy="4844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470" y="5264043"/>
            <a:ext cx="509424" cy="5094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9903799" y="5703798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714433" y="5663517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994262" y="5634987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929261" y="5661853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490" y="5156443"/>
            <a:ext cx="484438" cy="484438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2830516" y="860697"/>
            <a:ext cx="2210938" cy="525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56" y="902227"/>
            <a:ext cx="484438" cy="48443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87" y="842872"/>
            <a:ext cx="509424" cy="50942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042" y="860698"/>
            <a:ext cx="491599" cy="49159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511742" y="512057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650261" y="6224472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4" y="6251782"/>
            <a:ext cx="484438" cy="48443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061" y="6240901"/>
            <a:ext cx="509424" cy="50942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617" y="6219539"/>
            <a:ext cx="491599" cy="491599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8448372" y="6159518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683" y="6210676"/>
            <a:ext cx="484438" cy="48443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833" y="6167790"/>
            <a:ext cx="509424" cy="50942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728" y="6154585"/>
            <a:ext cx="491599" cy="491599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329031" y="5883671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63656" y="5841344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407337" y="5983933"/>
            <a:ext cx="276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In either case, we’re done (after some base case stuff and returning recursive calls).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623094" y="2660301"/>
            <a:ext cx="160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etc...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EB6AC-38AA-4A89-B124-1A30CBA9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CB74-4715-429B-A7D1-FA5295C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90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4" grpId="0"/>
      <p:bldP spid="19" grpId="0"/>
      <p:bldP spid="26" grpId="0"/>
      <p:bldP spid="28" grpId="0"/>
      <p:bldP spid="39" grpId="0"/>
      <p:bldP spid="40" grpId="0"/>
      <p:bldP spid="41" grpId="0"/>
      <p:bldP spid="42" grpId="0"/>
      <p:bldP spid="45" grpId="0"/>
      <p:bldP spid="48" grpId="0"/>
      <p:bldP spid="50" grpId="0"/>
      <p:bldP spid="52" grpId="0"/>
      <p:bldP spid="57" grpId="0"/>
      <p:bldP spid="58" grpId="0"/>
      <p:bldP spid="63" grpId="0"/>
      <p:bldP spid="64" grpId="0"/>
      <p:bldP spid="68" grpId="0" animBg="1"/>
      <p:bldP spid="72" grpId="0"/>
      <p:bldP spid="73" grpId="0"/>
      <p:bldP spid="77" grpId="0"/>
      <p:bldP spid="79" grpId="0"/>
      <p:bldP spid="80" grpId="0"/>
      <p:bldP spid="82" grpId="0"/>
      <p:bldP spid="83" grpId="0"/>
      <p:bldP spid="85" grpId="0"/>
      <p:bldP spid="89" grpId="0"/>
      <p:bldP spid="90" grpId="0"/>
      <p:bldP spid="98" grpId="0"/>
      <p:bldP spid="99" grpId="0"/>
      <p:bldP spid="106" grpId="0" animBg="1"/>
      <p:bldP spid="110" grpId="0"/>
      <p:bldP spid="111" grpId="0" animBg="1"/>
      <p:bldP spid="115" grpId="0" animBg="1"/>
      <p:bldP spid="119" grpId="0"/>
      <p:bldP spid="120" grpId="0"/>
      <p:bldP spid="121" grpId="0"/>
      <p:bldP spid="1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600" y="67493"/>
            <a:ext cx="8755087" cy="1178335"/>
          </a:xfrm>
        </p:spPr>
        <p:txBody>
          <a:bodyPr>
            <a:noAutofit/>
          </a:bodyPr>
          <a:lstStyle/>
          <a:p>
            <a:r>
              <a:rPr lang="en-US" sz="3600" dirty="0"/>
              <a:t>Q: What’s the runtime on a particular input?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3234" y="1690690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2493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88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06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27" y="5562170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627" y="5572089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483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598" y="5020071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83" y="5063519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378239" y="6275936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96" y="6383798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772" y="6322509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2" y="6332428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755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80" y="5961367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706" y="5983698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906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467" y="5175654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768" y="5170846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8405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527" y="4996746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964" y="5002220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703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36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592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277885" y="4286331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21858" y="426131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7532043" y="4288605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4909152" y="2238234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332951" y="1444584"/>
            <a:ext cx="303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If we take this path through the tree, the runtime is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Ω</a:t>
            </a:r>
            <a:r>
              <a:rPr lang="en-US" sz="2000" b="1" dirty="0">
                <a:solidFill>
                  <a:srgbClr val="FF0000"/>
                </a:solidFill>
              </a:rPr>
              <a:t>(length of the path).</a:t>
            </a:r>
          </a:p>
        </p:txBody>
      </p:sp>
      <p:cxnSp>
        <p:nvCxnSpPr>
          <p:cNvPr id="61" name="Straight Arrow Connector 60"/>
          <p:cNvCxnSpPr>
            <a:stCxn id="59" idx="1"/>
          </p:cNvCxnSpPr>
          <p:nvPr/>
        </p:nvCxnSpPr>
        <p:spPr>
          <a:xfrm flipH="1">
            <a:off x="5799191" y="1952416"/>
            <a:ext cx="1533760" cy="1372037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90670" y="1125055"/>
            <a:ext cx="33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At least the length of the path from the root to the corresponding leaf.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89FC0-C895-4BD2-BAA2-40B37D5B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095F177-F37D-4C38-A72D-C2F0101F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1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062" y="75525"/>
            <a:ext cx="7886700" cy="1178335"/>
          </a:xfrm>
        </p:spPr>
        <p:txBody>
          <a:bodyPr>
            <a:normAutofit fontScale="90000"/>
          </a:bodyPr>
          <a:lstStyle/>
          <a:p>
            <a:r>
              <a:rPr lang="en-US" dirty="0"/>
              <a:t>Q: What’s the worst-case runtime?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3234" y="1690690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7" y="2561843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7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2493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88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06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27" y="5562170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627" y="5572089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483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598" y="5020071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83" y="5063519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432234" y="6243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91" y="6351836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67" y="6290547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27" y="6300466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755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80" y="5961367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706" y="5983698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906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467" y="5175654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768" y="5170846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8405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527" y="4996746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964" y="5002220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703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36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592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277885" y="4286331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21858" y="426131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7532043" y="4288605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60888" y="996857"/>
            <a:ext cx="654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At least </a:t>
            </a:r>
            <a:r>
              <a:rPr lang="en-US" sz="2800" dirty="0" err="1"/>
              <a:t>Ω</a:t>
            </a:r>
            <a:r>
              <a:rPr lang="en-US" sz="2800" dirty="0"/>
              <a:t>(length of the longest path).</a:t>
            </a:r>
          </a:p>
        </p:txBody>
      </p:sp>
      <p:sp>
        <p:nvSpPr>
          <p:cNvPr id="3" name="Freeform 2"/>
          <p:cNvSpPr/>
          <p:nvPr/>
        </p:nvSpPr>
        <p:spPr>
          <a:xfrm>
            <a:off x="4592567" y="2150533"/>
            <a:ext cx="1283301" cy="4080934"/>
          </a:xfrm>
          <a:custGeom>
            <a:avLst/>
            <a:gdLst>
              <a:gd name="connsiteX0" fmla="*/ 1283301 w 1283301"/>
              <a:gd name="connsiteY0" fmla="*/ 0 h 4080934"/>
              <a:gd name="connsiteX1" fmla="*/ 792234 w 1283301"/>
              <a:gd name="connsiteY1" fmla="*/ 677334 h 4080934"/>
              <a:gd name="connsiteX2" fmla="*/ 775301 w 1283301"/>
              <a:gd name="connsiteY2" fmla="*/ 1049867 h 4080934"/>
              <a:gd name="connsiteX3" fmla="*/ 1097034 w 1283301"/>
              <a:gd name="connsiteY3" fmla="*/ 1625600 h 4080934"/>
              <a:gd name="connsiteX4" fmla="*/ 1029301 w 1283301"/>
              <a:gd name="connsiteY4" fmla="*/ 1913467 h 4080934"/>
              <a:gd name="connsiteX5" fmla="*/ 368901 w 1283301"/>
              <a:gd name="connsiteY5" fmla="*/ 2540000 h 4080934"/>
              <a:gd name="connsiteX6" fmla="*/ 724501 w 1283301"/>
              <a:gd name="connsiteY6" fmla="*/ 2794000 h 4080934"/>
              <a:gd name="connsiteX7" fmla="*/ 1130901 w 1283301"/>
              <a:gd name="connsiteY7" fmla="*/ 2946400 h 4080934"/>
              <a:gd name="connsiteX8" fmla="*/ 419701 w 1283301"/>
              <a:gd name="connsiteY8" fmla="*/ 3318934 h 4080934"/>
              <a:gd name="connsiteX9" fmla="*/ 1080101 w 1283301"/>
              <a:gd name="connsiteY9" fmla="*/ 3572934 h 4080934"/>
              <a:gd name="connsiteX10" fmla="*/ 13301 w 1283301"/>
              <a:gd name="connsiteY10" fmla="*/ 3860800 h 4080934"/>
              <a:gd name="connsiteX11" fmla="*/ 453567 w 1283301"/>
              <a:gd name="connsiteY11" fmla="*/ 4080934 h 408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301" h="4080934">
                <a:moveTo>
                  <a:pt x="1283301" y="0"/>
                </a:moveTo>
                <a:cubicBezTo>
                  <a:pt x="1080101" y="251178"/>
                  <a:pt x="876901" y="502356"/>
                  <a:pt x="792234" y="677334"/>
                </a:cubicBezTo>
                <a:cubicBezTo>
                  <a:pt x="707567" y="852312"/>
                  <a:pt x="724501" y="891823"/>
                  <a:pt x="775301" y="1049867"/>
                </a:cubicBezTo>
                <a:cubicBezTo>
                  <a:pt x="826101" y="1207911"/>
                  <a:pt x="1054701" y="1481667"/>
                  <a:pt x="1097034" y="1625600"/>
                </a:cubicBezTo>
                <a:cubicBezTo>
                  <a:pt x="1139367" y="1769533"/>
                  <a:pt x="1150657" y="1761067"/>
                  <a:pt x="1029301" y="1913467"/>
                </a:cubicBezTo>
                <a:cubicBezTo>
                  <a:pt x="907945" y="2065867"/>
                  <a:pt x="419701" y="2393244"/>
                  <a:pt x="368901" y="2540000"/>
                </a:cubicBezTo>
                <a:cubicBezTo>
                  <a:pt x="318101" y="2686756"/>
                  <a:pt x="597501" y="2726267"/>
                  <a:pt x="724501" y="2794000"/>
                </a:cubicBezTo>
                <a:cubicBezTo>
                  <a:pt x="851501" y="2861733"/>
                  <a:pt x="1181701" y="2858911"/>
                  <a:pt x="1130901" y="2946400"/>
                </a:cubicBezTo>
                <a:cubicBezTo>
                  <a:pt x="1080101" y="3033889"/>
                  <a:pt x="428168" y="3214512"/>
                  <a:pt x="419701" y="3318934"/>
                </a:cubicBezTo>
                <a:cubicBezTo>
                  <a:pt x="411234" y="3423356"/>
                  <a:pt x="1147834" y="3482623"/>
                  <a:pt x="1080101" y="3572934"/>
                </a:cubicBezTo>
                <a:cubicBezTo>
                  <a:pt x="1012368" y="3663245"/>
                  <a:pt x="117723" y="3776133"/>
                  <a:pt x="13301" y="3860800"/>
                </a:cubicBezTo>
                <a:cubicBezTo>
                  <a:pt x="-91121" y="3945467"/>
                  <a:pt x="453567" y="4080934"/>
                  <a:pt x="453567" y="4080934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8258" flipH="1">
            <a:off x="1974847" y="5144909"/>
            <a:ext cx="2633452" cy="2331361"/>
          </a:xfrm>
          <a:prstGeom prst="rect">
            <a:avLst/>
          </a:prstGeom>
        </p:spPr>
      </p:pic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6A90DF7D-0D35-4FAA-8947-DFEB1C09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901C33D5-457F-4BDE-BDE9-7713E4AE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3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626" y="211377"/>
            <a:ext cx="7886700" cy="927577"/>
          </a:xfrm>
        </p:spPr>
        <p:txBody>
          <a:bodyPr/>
          <a:lstStyle/>
          <a:p>
            <a:r>
              <a:rPr lang="en-US" dirty="0"/>
              <a:t>How long is the longest path?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715626" y="1690690"/>
            <a:ext cx="4994524" cy="3672881"/>
            <a:chOff x="382694" y="1690689"/>
            <a:chExt cx="7672018" cy="4715425"/>
          </a:xfrm>
        </p:grpSpPr>
        <p:grpSp>
          <p:nvGrpSpPr>
            <p:cNvPr id="4" name="Group 3"/>
            <p:cNvGrpSpPr/>
            <p:nvPr/>
          </p:nvGrpSpPr>
          <p:grpSpPr>
            <a:xfrm>
              <a:off x="2509233" y="1690689"/>
              <a:ext cx="4125533" cy="2655277"/>
              <a:chOff x="2084198" y="1903075"/>
              <a:chExt cx="4672399" cy="3164587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3602851" y="2515571"/>
                <a:ext cx="557548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560997" y="2515571"/>
                <a:ext cx="53891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229064" y="2686219"/>
                <a:ext cx="904545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30456" y="2561846"/>
                <a:ext cx="107389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032471" y="1903075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82120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158288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4972802" y="3771807"/>
                <a:ext cx="10436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433722" y="3676270"/>
                <a:ext cx="863639" cy="77387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8494" y="3899240"/>
                <a:ext cx="904545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821317" y="3782161"/>
                <a:ext cx="774426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2601274" y="3760129"/>
                <a:ext cx="679466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681337" y="3760129"/>
                <a:ext cx="264944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229533" y="3782161"/>
                <a:ext cx="129077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32886" y="3928216"/>
                <a:ext cx="774426" cy="400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85500" y="4386727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3069" y="4369256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584050" y="4403869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198" y="4408894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H="1">
              <a:off x="969548" y="4157737"/>
              <a:ext cx="1463246" cy="1357860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464829" y="4293125"/>
              <a:ext cx="798108" cy="63686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82694" y="5515597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885" y="5636526"/>
              <a:ext cx="287594" cy="3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227" y="5562169"/>
              <a:ext cx="384394" cy="4012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627" y="5572088"/>
              <a:ext cx="342770" cy="35779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959857" y="4956679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9048" y="5077608"/>
              <a:ext cx="287594" cy="300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6598" y="5020070"/>
              <a:ext cx="384394" cy="4012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0483" y="5063518"/>
              <a:ext cx="342770" cy="35779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2854239" y="5904875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7296" y="6012737"/>
              <a:ext cx="287594" cy="3002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1772" y="5951447"/>
              <a:ext cx="384394" cy="40124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8232" y="5961366"/>
              <a:ext cx="342770" cy="35779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231502" y="591479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4832" y="6052490"/>
              <a:ext cx="287594" cy="300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0680" y="5961366"/>
              <a:ext cx="384394" cy="40124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4706" y="5983697"/>
              <a:ext cx="342770" cy="35779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5382835" y="511435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7036" y="5247888"/>
              <a:ext cx="287594" cy="3002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467" y="5175653"/>
              <a:ext cx="384394" cy="40124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4768" y="5170845"/>
              <a:ext cx="342770" cy="357795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6881004" y="4929993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8444" y="5063518"/>
              <a:ext cx="287594" cy="3002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7527" y="4996745"/>
              <a:ext cx="384394" cy="40124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3964" y="5002219"/>
              <a:ext cx="342770" cy="357795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5179610" y="426586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12892" y="429543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068750" y="4215817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753885" y="4286330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697858" y="4261309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008043" y="4288604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6475981" y="1801505"/>
            <a:ext cx="422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is a binary tree with at least _____ leaves.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shallowest tree with </a:t>
            </a:r>
            <a:r>
              <a:rPr lang="en-US" sz="2400" dirty="0">
                <a:solidFill>
                  <a:srgbClr val="FF0000"/>
                </a:solidFill>
              </a:rPr>
              <a:t>n! </a:t>
            </a:r>
            <a:r>
              <a:rPr lang="en-US" sz="2400" dirty="0"/>
              <a:t>leaves is the completely balanced one, which has depth ______.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So in all such trees, the longest path is at least </a:t>
            </a:r>
            <a:r>
              <a:rPr lang="en-US" sz="2400" dirty="0">
                <a:solidFill>
                  <a:srgbClr val="FF0000"/>
                </a:solidFill>
              </a:rPr>
              <a:t>log(n!).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7687449" y="2123143"/>
            <a:ext cx="58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79225" y="3981708"/>
            <a:ext cx="8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log(n!)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81121" y="5651852"/>
            <a:ext cx="533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n! is about (n/e)</a:t>
            </a:r>
            <a:r>
              <a:rPr lang="en-US" sz="2400" baseline="30000" dirty="0"/>
              <a:t>n</a:t>
            </a:r>
            <a:r>
              <a:rPr lang="en-US" sz="2400" dirty="0"/>
              <a:t> (</a:t>
            </a:r>
            <a:r>
              <a:rPr lang="en-US" sz="2400" dirty="0" err="1"/>
              <a:t>Stirling’s</a:t>
            </a:r>
            <a:r>
              <a:rPr lang="en-US" sz="2400" dirty="0"/>
              <a:t> approx.</a:t>
            </a:r>
            <a:r>
              <a:rPr lang="en-US" sz="2400" b="1" dirty="0"/>
              <a:t>*</a:t>
            </a:r>
            <a:r>
              <a:rPr lang="en-US" sz="2400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log(n!) is about n log(n/e) = </a:t>
            </a:r>
            <a:r>
              <a:rPr lang="en-US" sz="2400" dirty="0" err="1"/>
              <a:t>Ω</a:t>
            </a:r>
            <a:r>
              <a:rPr lang="en-US" sz="2400" dirty="0"/>
              <a:t>(n log(n)).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16929" y="5776491"/>
            <a:ext cx="3422767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Conclusion</a:t>
            </a:r>
            <a:r>
              <a:rPr lang="en-US" sz="2000" dirty="0">
                <a:solidFill>
                  <a:srgbClr val="7030A0"/>
                </a:solidFill>
              </a:rPr>
              <a:t>: the longest path has length at least </a:t>
            </a:r>
            <a:r>
              <a:rPr lang="en-US" sz="2000" dirty="0" err="1">
                <a:solidFill>
                  <a:srgbClr val="7030A0"/>
                </a:solidFill>
              </a:rPr>
              <a:t>Ω</a:t>
            </a:r>
            <a:r>
              <a:rPr lang="en-US" sz="2000" dirty="0">
                <a:solidFill>
                  <a:srgbClr val="7030A0"/>
                </a:solidFill>
              </a:rPr>
              <a:t>(n log(n)).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874" y="87360"/>
            <a:ext cx="415246" cy="55553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928120" y="14469"/>
            <a:ext cx="165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being sloppy about floors  and ceilings!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03590" y="948238"/>
            <a:ext cx="409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want a statement: in all such trees, the longest path is at least _____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6586507"/>
            <a:ext cx="8964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Stirling’s</a:t>
            </a:r>
            <a:r>
              <a:rPr lang="en-US" sz="1200" dirty="0"/>
              <a:t> approximation is a bit more complicated than this, but this is good enough for the asymptotic result we want.</a:t>
            </a:r>
          </a:p>
        </p:txBody>
      </p:sp>
      <p:sp>
        <p:nvSpPr>
          <p:cNvPr id="65" name="Date Placeholder 64">
            <a:extLst>
              <a:ext uri="{FF2B5EF4-FFF2-40B4-BE49-F238E27FC236}">
                <a16:creationId xmlns:a16="http://schemas.microsoft.com/office/drawing/2014/main" id="{9158154A-A54B-421A-AAA4-5204D4C5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7F3928AE-7936-4880-8FA6-AE788697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5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 bldLvl="2"/>
      <p:bldP spid="58" grpId="0"/>
      <p:bldP spid="59" grpId="0"/>
      <p:bldP spid="60" grpId="0" uiExpand="1" build="p"/>
      <p:bldP spid="61" grpId="0" animBg="1"/>
      <p:bldP spid="63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964" y="1501778"/>
            <a:ext cx="8858037" cy="53874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Proof recap:</a:t>
            </a:r>
          </a:p>
          <a:p>
            <a:pPr lvl="1"/>
            <a:r>
              <a:rPr lang="en-US" dirty="0"/>
              <a:t>Any deterministic comparison-based algorithm can be represented as a decision tree with n! leaves.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The worst-case running time is at least the depth of the decision tree.</a:t>
            </a:r>
          </a:p>
          <a:p>
            <a:pPr lvl="1"/>
            <a:endParaRPr lang="en-US" sz="1400" dirty="0"/>
          </a:p>
          <a:p>
            <a:pPr lvl="1"/>
            <a:r>
              <a:rPr lang="en-US" dirty="0"/>
              <a:t>All decision trees with n! leaves have depth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any comparison-based sorting algorithm must have worst-case running time at least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33" y="311769"/>
            <a:ext cx="1117600" cy="1378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3F3E9-C2DB-4717-8B43-BA4ADB12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73F25-4336-4A9D-BFE7-1ABE995E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34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964" y="1896224"/>
            <a:ext cx="8858037" cy="53874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66" y="365126"/>
            <a:ext cx="1326776" cy="16370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05050" y="5175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that’s bad news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6227C-AAAF-422B-8D15-97D78F82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C7B6-5A6A-4A04-918C-1665F6B0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7141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few O(n log(n))-time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MERGESORT has worst-case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QUICKSORT has expected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endParaRPr lang="en-US" sz="9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6786" y="4930643"/>
            <a:ext cx="2323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Depends on who you ask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07" y="4116125"/>
            <a:ext cx="2924386" cy="2658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3588426"/>
            <a:ext cx="2590800" cy="319704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BFBFB7-BE3D-432A-8F66-9FF3B32D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45D1A9-7AD3-464C-BC24-A4525E1C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8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400" y="2139568"/>
            <a:ext cx="7741655" cy="962785"/>
          </a:xfrm>
        </p:spPr>
        <p:txBody>
          <a:bodyPr>
            <a:normAutofit/>
          </a:bodyPr>
          <a:lstStyle/>
          <a:p>
            <a:r>
              <a:rPr lang="en-US" sz="2400" dirty="0"/>
              <a:t>This is one of the cool things about lower bounds like this: we know when we can declare victory!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25355" y="234902"/>
            <a:ext cx="7886700" cy="162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On the bright side,</a:t>
            </a:r>
          </a:p>
          <a:p>
            <a:r>
              <a:rPr lang="en-US" dirty="0" err="1"/>
              <a:t>MergeSort</a:t>
            </a:r>
            <a:r>
              <a:rPr lang="en-US" dirty="0"/>
              <a:t> is optimal!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43" y="3386616"/>
            <a:ext cx="2028874" cy="28575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C6115-B66A-424B-9CDF-525E6CE1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0AEE1-0266-4599-85EB-9866AA67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29" y="130548"/>
            <a:ext cx="7886700" cy="1325563"/>
          </a:xfrm>
        </p:spPr>
        <p:txBody>
          <a:bodyPr/>
          <a:lstStyle/>
          <a:p>
            <a:r>
              <a:rPr lang="en-US" dirty="0"/>
              <a:t>But what about </a:t>
            </a:r>
            <a:r>
              <a:rPr lang="en-US" dirty="0" err="1"/>
              <a:t>StickSort</a:t>
            </a:r>
            <a:r>
              <a:rPr lang="en-US" dirty="0"/>
              <a:t>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27937" y="1499511"/>
            <a:ext cx="7533564" cy="169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StickSort</a:t>
            </a:r>
            <a:r>
              <a:rPr lang="en-US" sz="2400" dirty="0"/>
              <a:t> can’t be implemented as a comparison-based sorting algorithm.  So these lower bounds don’t apply.</a:t>
            </a:r>
          </a:p>
          <a:p>
            <a:r>
              <a:rPr lang="en-US" sz="2400" dirty="0"/>
              <a:t>But </a:t>
            </a:r>
            <a:r>
              <a:rPr lang="en-US" sz="2400" dirty="0" err="1"/>
              <a:t>StickSort</a:t>
            </a:r>
            <a:r>
              <a:rPr lang="en-US" sz="2400" dirty="0"/>
              <a:t> was kind of silly.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681" y="4076113"/>
            <a:ext cx="1139798" cy="1524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0499" y="3169740"/>
            <a:ext cx="1951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Especially if I have to spend time cutting all those sticks to be the right size!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485474" y="4407114"/>
            <a:ext cx="5797135" cy="185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Is there be another model of computation that’s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less silly </a:t>
            </a:r>
            <a:r>
              <a:rPr lang="en-US" sz="2400" dirty="0">
                <a:latin typeface="+mn-lt"/>
              </a:rPr>
              <a:t>than the </a:t>
            </a:r>
            <a:r>
              <a:rPr lang="en-US" sz="2400" dirty="0" err="1">
                <a:latin typeface="+mn-lt"/>
              </a:rPr>
              <a:t>StickSort</a:t>
            </a:r>
            <a:r>
              <a:rPr lang="en-US" sz="2400" dirty="0">
                <a:latin typeface="+mn-lt"/>
              </a:rPr>
              <a:t> model,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in which we can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sort faster </a:t>
            </a:r>
            <a:r>
              <a:rPr lang="en-US" sz="2400" dirty="0">
                <a:latin typeface="+mn-lt"/>
              </a:rPr>
              <a:t>than </a:t>
            </a:r>
            <a:r>
              <a:rPr lang="en-US" sz="2400" dirty="0" err="1">
                <a:latin typeface="+mn-lt"/>
              </a:rPr>
              <a:t>nlog</a:t>
            </a:r>
            <a:r>
              <a:rPr lang="en-US" sz="2400" dirty="0">
                <a:latin typeface="+mn-lt"/>
              </a:rPr>
              <a:t>(n)?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CF44F-4F09-B448-8771-342F797C3422}"/>
              </a:ext>
            </a:extLst>
          </p:cNvPr>
          <p:cNvSpPr txBox="1">
            <a:spLocks/>
          </p:cNvSpPr>
          <p:nvPr/>
        </p:nvSpPr>
        <p:spPr>
          <a:xfrm>
            <a:off x="1976029" y="351298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do better?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39E5A-ACFC-4488-933E-7311E296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FC6BF-360C-4B02-95E7-A715AA69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8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AB32-A8DB-4C20-944B-DDAD579CA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382FF-D891-40CE-91F9-C4064238A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Sorting in Linear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36CF-9AE9-4A18-AC69-A86E40C8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CE2E7-E2F3-4E00-BB39-28D6F57D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7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886" y="558801"/>
            <a:ext cx="8520114" cy="1794933"/>
          </a:xfrm>
        </p:spPr>
        <p:txBody>
          <a:bodyPr>
            <a:normAutofit/>
          </a:bodyPr>
          <a:lstStyle/>
          <a:p>
            <a:r>
              <a:rPr lang="en-US"/>
              <a:t>Beyond comparison-based </a:t>
            </a:r>
            <a:br>
              <a:rPr lang="en-US" dirty="0"/>
            </a:br>
            <a:r>
              <a:rPr lang="en-US" dirty="0"/>
              <a:t>sorting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77803"/>
            <a:ext cx="3731260" cy="339205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8BC10-852B-4ADA-9D6E-E063D1AF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D5A3B-A057-4994-8B0A-CBE88D3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0" y="202052"/>
            <a:ext cx="404876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</a:t>
            </a:r>
            <a:r>
              <a:rPr spc="-133" dirty="0"/>
              <a:t> </a:t>
            </a:r>
            <a:r>
              <a:rPr spc="-7" dirty="0"/>
              <a:t>Sort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417211"/>
            <a:ext cx="74227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Suppose, we want to sort this</a:t>
            </a:r>
            <a:r>
              <a:rPr sz="3200" b="1" spc="-10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64081" y="4230218"/>
            <a:ext cx="9832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  <a:tab pos="8550273" algn="l"/>
                <a:tab pos="956624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B83FF2-BACA-4504-B27A-079B56E2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32BAF3-ED94-4C17-8861-2E4C00F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97365" y="6512459"/>
            <a:ext cx="100228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Although, we are doing comparisons to find the max element. So, the joke is on</a:t>
            </a:r>
            <a:r>
              <a:rPr sz="1867" b="1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them</a:t>
            </a:r>
            <a:endParaRPr sz="1867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65" y="1417211"/>
            <a:ext cx="10829712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1: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out the maximum element from the given  array.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164081" y="4230218"/>
            <a:ext cx="9832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  <a:tab pos="8550273" algn="l"/>
                <a:tab pos="956624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90575" y="5099505"/>
            <a:ext cx="352213" cy="1066800"/>
            <a:chOff x="3142931" y="3824629"/>
            <a:chExt cx="264160" cy="800100"/>
          </a:xfrm>
        </p:grpSpPr>
        <p:sp>
          <p:nvSpPr>
            <p:cNvPr id="12" name="object 12"/>
            <p:cNvSpPr/>
            <p:nvPr/>
          </p:nvSpPr>
          <p:spPr>
            <a:xfrm>
              <a:off x="3147693" y="3829392"/>
              <a:ext cx="254635" cy="790575"/>
            </a:xfrm>
            <a:custGeom>
              <a:avLst/>
              <a:gdLst/>
              <a:ahLst/>
              <a:cxnLst/>
              <a:rect l="l" t="t" r="r" b="b"/>
              <a:pathLst>
                <a:path w="254635" h="790575">
                  <a:moveTo>
                    <a:pt x="190574" y="790198"/>
                  </a:moveTo>
                  <a:lnTo>
                    <a:pt x="63524" y="790198"/>
                  </a:lnTo>
                  <a:lnTo>
                    <a:pt x="63524" y="127049"/>
                  </a:lnTo>
                  <a:lnTo>
                    <a:pt x="0" y="127049"/>
                  </a:lnTo>
                  <a:lnTo>
                    <a:pt x="127049" y="0"/>
                  </a:lnTo>
                  <a:lnTo>
                    <a:pt x="254099" y="127049"/>
                  </a:lnTo>
                  <a:lnTo>
                    <a:pt x="190574" y="127049"/>
                  </a:lnTo>
                  <a:lnTo>
                    <a:pt x="190574" y="790198"/>
                  </a:lnTo>
                  <a:close/>
                </a:path>
              </a:pathLst>
            </a:custGeom>
            <a:solidFill>
              <a:srgbClr val="97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7693" y="3829392"/>
              <a:ext cx="254635" cy="790575"/>
            </a:xfrm>
            <a:custGeom>
              <a:avLst/>
              <a:gdLst/>
              <a:ahLst/>
              <a:cxnLst/>
              <a:rect l="l" t="t" r="r" b="b"/>
              <a:pathLst>
                <a:path w="254635" h="790575">
                  <a:moveTo>
                    <a:pt x="0" y="127049"/>
                  </a:moveTo>
                  <a:lnTo>
                    <a:pt x="127049" y="0"/>
                  </a:lnTo>
                  <a:lnTo>
                    <a:pt x="254099" y="127049"/>
                  </a:lnTo>
                  <a:lnTo>
                    <a:pt x="190574" y="127049"/>
                  </a:lnTo>
                  <a:lnTo>
                    <a:pt x="190574" y="790198"/>
                  </a:lnTo>
                  <a:lnTo>
                    <a:pt x="63524" y="790198"/>
                  </a:lnTo>
                  <a:lnTo>
                    <a:pt x="63524" y="127049"/>
                  </a:lnTo>
                  <a:lnTo>
                    <a:pt x="0" y="1270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F006782-C66F-4F39-AC15-85E6B2B9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8054C-1566-40D4-B5E4-80E87ABB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0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417211"/>
            <a:ext cx="1141560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2: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Initialize another array of length max+1 with all  elements as 0. This array will be used for storing the  count of the elements in the</a:t>
            </a:r>
            <a:r>
              <a:rPr sz="3200" b="1" spc="-3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366" y="5171887"/>
            <a:ext cx="1071033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3476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9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472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146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90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6665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426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1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9785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366" y="6488266"/>
            <a:ext cx="9820487" cy="3283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>
              <a:spcBef>
                <a:spcPts val="320"/>
              </a:spcBef>
            </a:pP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Auxiliary array/data structure is </a:t>
            </a:r>
            <a:r>
              <a:rPr sz="1867" b="1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fancy way of saying helper array/data</a:t>
            </a:r>
            <a:r>
              <a:rPr sz="1867" b="1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1867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64081" y="4230218"/>
            <a:ext cx="9832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  <a:tab pos="8550273" algn="l"/>
                <a:tab pos="956624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07363" y="5117806"/>
          <a:ext cx="9472506" cy="73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13AEFFA8-5DB0-4896-BABA-8CA0D1D7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9B9F978-D1AE-49F1-A04F-356EC7B7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6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417211"/>
            <a:ext cx="9961879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3: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Store the count of each element at their  respective index in the auxiliary count</a:t>
            </a:r>
            <a:r>
              <a:rPr sz="32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366" y="5171887"/>
            <a:ext cx="1071033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3476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9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472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146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90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6665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426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1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9785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366" y="6488266"/>
            <a:ext cx="9820487" cy="3283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>
              <a:spcBef>
                <a:spcPts val="320"/>
              </a:spcBef>
            </a:pP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Auxiliary array/data structure is </a:t>
            </a:r>
            <a:r>
              <a:rPr sz="1867" b="1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fancy way of saying helper array/data</a:t>
            </a:r>
            <a:r>
              <a:rPr sz="1867" b="1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1867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5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64081" y="4230218"/>
            <a:ext cx="9832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  <a:tab pos="8550273" algn="l"/>
                <a:tab pos="956624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07363" y="5117806"/>
          <a:ext cx="9472506" cy="73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28E7740-934C-43AA-92C1-5D8F299E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BDB6B33-D970-4C5F-934E-BE73AE25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7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5171887"/>
            <a:ext cx="1071033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5472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146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90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6665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6426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1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9785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366" y="6488266"/>
            <a:ext cx="9820487" cy="3283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6933">
              <a:spcBef>
                <a:spcPts val="320"/>
              </a:spcBef>
            </a:pP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Auxiliary array/data structure is </a:t>
            </a:r>
            <a:r>
              <a:rPr sz="1867" b="1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fancy way of saying helper array/data</a:t>
            </a:r>
            <a:r>
              <a:rPr sz="1867" b="1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67" b="1" spc="-7" dirty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1867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66" y="1417211"/>
            <a:ext cx="10958407" cy="32282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002428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3: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Store the count of each element at their  respective index in the auxiliary count</a:t>
            </a:r>
            <a:r>
              <a:rPr sz="32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</a:t>
            </a:r>
            <a:endParaRPr sz="3200">
              <a:latin typeface="Comic Sans MS"/>
              <a:cs typeface="Comic Sans MS"/>
            </a:endParaRPr>
          </a:p>
          <a:p>
            <a:pPr marL="16933" marR="6773"/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For example: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the count of element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is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therefore,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 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is stored on the 1st index of count</a:t>
            </a:r>
            <a:r>
              <a:rPr sz="3200" b="1" spc="-6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  <a:p>
            <a:pPr>
              <a:spcBef>
                <a:spcPts val="7"/>
              </a:spcBef>
            </a:pPr>
            <a:endParaRPr sz="4867">
              <a:latin typeface="Comic Sans MS"/>
              <a:cs typeface="Comic Sans MS"/>
            </a:endParaRPr>
          </a:p>
          <a:p>
            <a:pPr marL="524920">
              <a:tabLst>
                <a:tab pos="1540895" algn="l"/>
                <a:tab pos="2556869" algn="l"/>
                <a:tab pos="3572844" algn="l"/>
                <a:tab pos="4690416" algn="l"/>
                <a:tab pos="5807988" algn="l"/>
                <a:tab pos="6925560" algn="l"/>
                <a:tab pos="8043132" algn="l"/>
                <a:tab pos="9059107" algn="l"/>
                <a:tab pos="1007508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5117806"/>
          <a:ext cx="9472506" cy="73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3D18D0A2-537C-4404-AF6B-95C0A1E3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9E3470-54B9-4395-A670-471EB0B9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3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417211"/>
            <a:ext cx="10654453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4: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Store the cumulative sum of the elements of  the count</a:t>
            </a:r>
            <a:r>
              <a:rPr sz="3200" b="1" spc="-1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  <a:p>
            <a:pPr marL="2244457">
              <a:tabLst>
                <a:tab pos="6894234" algn="l"/>
              </a:tabLst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count[i] </a:t>
            </a:r>
            <a:r>
              <a:rPr sz="3200" b="1" dirty="0">
                <a:solidFill>
                  <a:srgbClr val="970000"/>
                </a:solidFill>
                <a:latin typeface="Comic Sans MS"/>
                <a:cs typeface="Comic Sans MS"/>
              </a:rPr>
              <a:t>=</a:t>
            </a: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970000"/>
                </a:solidFill>
                <a:latin typeface="Comic Sans MS"/>
                <a:cs typeface="Comic Sans MS"/>
              </a:rPr>
              <a:t>∑ count[x]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;	0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&lt;=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x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&lt;=</a:t>
            </a:r>
            <a:r>
              <a:rPr sz="3200" b="1" spc="-6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i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-34852" y="2885057"/>
            <a:ext cx="1071033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 dirty="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3476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9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5472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146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90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6665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426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1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9785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64081" y="4230218"/>
            <a:ext cx="9832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  <a:tab pos="8550273" algn="l"/>
                <a:tab pos="956624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07363" y="5117806"/>
          <a:ext cx="9472506" cy="73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94F793CD-2D31-4E1A-A596-196343B0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2A526D2-78D9-4F24-BEFF-4F102A19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9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015" y="11176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 O(1)-time algorithm for sorting:</a:t>
            </a:r>
            <a:br>
              <a:rPr lang="en-US" dirty="0"/>
            </a:br>
            <a:r>
              <a:rPr lang="en-US" sz="4800" dirty="0" err="1">
                <a:solidFill>
                  <a:schemeClr val="accent4"/>
                </a:solidFill>
              </a:rPr>
              <a:t>StickSort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406168" cy="410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sort these n sticks by length.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75560" y="2453419"/>
            <a:ext cx="230448" cy="153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79165" y="2756865"/>
            <a:ext cx="228314" cy="238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97782" y="2374728"/>
            <a:ext cx="241113" cy="151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73254" y="2803017"/>
            <a:ext cx="228314" cy="1852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04669" y="2559445"/>
            <a:ext cx="232758" cy="230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27107" y="3001422"/>
            <a:ext cx="255259" cy="727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72045" y="3468823"/>
            <a:ext cx="211509" cy="149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17950" y="2486184"/>
            <a:ext cx="211509" cy="1726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63854" y="1323834"/>
            <a:ext cx="225476" cy="3858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229790" y="2486185"/>
            <a:ext cx="225655" cy="107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06137" y="6414448"/>
            <a:ext cx="8447964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52650" y="5182015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Drop them on a table.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05309" y="4313258"/>
            <a:ext cx="1839052" cy="99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Now they are sorted this way.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79779" y="3582561"/>
            <a:ext cx="0" cy="6388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79779" y="5282185"/>
            <a:ext cx="0" cy="59586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5" y="100134"/>
            <a:ext cx="1625537" cy="1475697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DAD97AC-094F-40E2-BEE4-8EE1CD68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C7CCE1-B1F2-4432-B5F7-FD7F235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 p14:bounceEnd="50000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 p14:bounceEnd="50000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 p14:bounceEnd="50000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 p14:bounceEnd="50000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 p14:bounceEnd="50000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 p14:bounceEnd="50000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 p14:bounceEnd="50000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 p14:bounceEnd="50000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 p14:bounceEnd="50000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 p14:bounceEnd="50000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417211"/>
            <a:ext cx="10654453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4: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Store the cumulative sum of the elements of  the count</a:t>
            </a:r>
            <a:r>
              <a:rPr sz="3200" b="1" spc="-1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  <a:p>
            <a:pPr marL="2244457">
              <a:tabLst>
                <a:tab pos="6894234" algn="l"/>
              </a:tabLst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count[i] </a:t>
            </a:r>
            <a:r>
              <a:rPr sz="3200" b="1" dirty="0">
                <a:solidFill>
                  <a:srgbClr val="970000"/>
                </a:solidFill>
                <a:latin typeface="Comic Sans MS"/>
                <a:cs typeface="Comic Sans MS"/>
              </a:rPr>
              <a:t>=</a:t>
            </a: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970000"/>
                </a:solidFill>
                <a:latin typeface="Comic Sans MS"/>
                <a:cs typeface="Comic Sans MS"/>
              </a:rPr>
              <a:t>∑ count[x]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;	0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&lt;=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x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&lt;=</a:t>
            </a:r>
            <a:r>
              <a:rPr sz="3200" b="1" spc="-6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i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3409910"/>
          <a:ext cx="10471573" cy="731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64081" y="4230218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8458" y="4230218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	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00747" y="5003390"/>
            <a:ext cx="1078653" cy="217593"/>
          </a:xfrm>
          <a:custGeom>
            <a:avLst/>
            <a:gdLst/>
            <a:ahLst/>
            <a:cxnLst/>
            <a:rect l="l" t="t" r="r" b="b"/>
            <a:pathLst>
              <a:path w="808990" h="163195">
                <a:moveTo>
                  <a:pt x="0" y="162899"/>
                </a:moveTo>
                <a:lnTo>
                  <a:pt x="1066" y="99488"/>
                </a:lnTo>
                <a:lnTo>
                  <a:pt x="3974" y="47709"/>
                </a:lnTo>
                <a:lnTo>
                  <a:pt x="8289" y="12800"/>
                </a:lnTo>
                <a:lnTo>
                  <a:pt x="13574" y="0"/>
                </a:lnTo>
                <a:lnTo>
                  <a:pt x="795223" y="0"/>
                </a:lnTo>
                <a:lnTo>
                  <a:pt x="804823" y="47724"/>
                </a:lnTo>
                <a:lnTo>
                  <a:pt x="807767" y="100559"/>
                </a:lnTo>
                <a:lnTo>
                  <a:pt x="808535" y="130971"/>
                </a:lnTo>
                <a:lnTo>
                  <a:pt x="808798" y="1628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307363" y="5112057"/>
          <a:ext cx="9478432" cy="731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8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97366" y="5171887"/>
            <a:ext cx="1071033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3476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9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5472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1146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290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46665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426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81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97859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6857" y="4535017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+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93AB7FB4-4001-449D-A6C3-6CE6C081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5F9EF1D-FAE8-4590-A32D-E5A76E09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1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2089128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2073306" y="5987661"/>
            <a:ext cx="43035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 dirty="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28588" y="1594661"/>
            <a:ext cx="10929937" cy="315135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74872">
              <a:lnSpc>
                <a:spcPct val="100000"/>
              </a:lnSpc>
              <a:spcBef>
                <a:spcPts val="133"/>
              </a:spcBef>
            </a:pPr>
            <a:r>
              <a:rPr lang="en-US" spc="-7" dirty="0">
                <a:solidFill>
                  <a:srgbClr val="970000"/>
                </a:solidFill>
              </a:rPr>
              <a:t>  </a:t>
            </a:r>
            <a:r>
              <a:rPr spc="-7" dirty="0">
                <a:solidFill>
                  <a:srgbClr val="970000"/>
                </a:solidFill>
              </a:rPr>
              <a:t>Step 5: </a:t>
            </a:r>
            <a:r>
              <a:rPr spc="-7" dirty="0"/>
              <a:t>Declare another Output</a:t>
            </a:r>
            <a:r>
              <a:rPr spc="-20" dirty="0"/>
              <a:t> </a:t>
            </a:r>
            <a:r>
              <a:rPr spc="-7" dirty="0"/>
              <a:t>Array.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5667" dirty="0"/>
          </a:p>
          <a:p>
            <a:pPr marL="1065927" algn="ctr">
              <a:lnSpc>
                <a:spcPct val="100000"/>
              </a:lnSpc>
              <a:spcBef>
                <a:spcPts val="7"/>
              </a:spcBef>
              <a:tabLst>
                <a:tab pos="2081901" algn="l"/>
                <a:tab pos="3097876" algn="l"/>
                <a:tab pos="4113850" algn="l"/>
                <a:tab pos="5231423" algn="l"/>
                <a:tab pos="6348995" algn="l"/>
                <a:tab pos="7466567" algn="l"/>
                <a:tab pos="8584139" algn="l"/>
                <a:tab pos="9600113" algn="l"/>
                <a:tab pos="10616088" algn="l"/>
              </a:tabLst>
            </a:pPr>
            <a:r>
              <a:rPr dirty="0"/>
              <a:t>0	1	2	3	4	5	6	7	8	9</a:t>
            </a:r>
          </a:p>
          <a:p>
            <a:pPr marL="16933">
              <a:lnSpc>
                <a:spcPct val="100000"/>
              </a:lnSpc>
              <a:spcBef>
                <a:spcPts val="2300"/>
              </a:spcBef>
            </a:pPr>
            <a:r>
              <a:rPr spc="-7" dirty="0">
                <a:solidFill>
                  <a:srgbClr val="970000"/>
                </a:solidFill>
              </a:rPr>
              <a:t>count</a:t>
            </a:r>
          </a:p>
          <a:p>
            <a:pPr marL="1048994" algn="ctr">
              <a:lnSpc>
                <a:spcPct val="100000"/>
              </a:lnSpc>
              <a:spcBef>
                <a:spcPts val="1867"/>
              </a:spcBef>
              <a:tabLst>
                <a:tab pos="2064968" algn="l"/>
                <a:tab pos="3080943" algn="l"/>
                <a:tab pos="4096918" algn="l"/>
                <a:tab pos="5214490" algn="l"/>
                <a:tab pos="6332062" algn="l"/>
                <a:tab pos="7449634" algn="l"/>
                <a:tab pos="8567206" algn="l"/>
                <a:tab pos="9583180" algn="l"/>
              </a:tabLst>
            </a:pPr>
            <a:r>
              <a:rPr dirty="0"/>
              <a:t>0	1	2	3	4	5	6	7	8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3593537-C04C-4B61-9384-DEECF9C8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1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0396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6: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the index of each element of the original array in the count  array. Place the element at the index in output array by subtracting</a:t>
            </a:r>
            <a:r>
              <a:rPr sz="24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130274" y="5992929"/>
            <a:ext cx="44308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89128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1" y="1427925"/>
            <a:ext cx="11325390" cy="3355149"/>
          </a:xfrm>
          <a:prstGeom prst="rect">
            <a:avLst/>
          </a:prstGeom>
        </p:spPr>
        <p:txBody>
          <a:bodyPr vert="horz" wrap="square" lIns="0" tIns="1509141" rIns="0" bIns="0" rtlCol="0">
            <a:spAutoFit/>
          </a:bodyPr>
          <a:lstStyle/>
          <a:p>
            <a:pPr marL="1065927" algn="ctr">
              <a:lnSpc>
                <a:spcPct val="100000"/>
              </a:lnSpc>
              <a:spcBef>
                <a:spcPts val="133"/>
              </a:spcBef>
              <a:tabLst>
                <a:tab pos="2081901" algn="l"/>
                <a:tab pos="3097876" algn="l"/>
                <a:tab pos="4113850" algn="l"/>
                <a:tab pos="5231423" algn="l"/>
                <a:tab pos="6348995" algn="l"/>
                <a:tab pos="7466567" algn="l"/>
                <a:tab pos="8584139" algn="l"/>
                <a:tab pos="9600113" algn="l"/>
                <a:tab pos="10616088" algn="l"/>
              </a:tabLst>
            </a:pPr>
            <a:r>
              <a:rPr dirty="0"/>
              <a:t>0	1	2	3	4	5	6	7	8	9</a:t>
            </a:r>
          </a:p>
          <a:p>
            <a:pPr marL="16933">
              <a:lnSpc>
                <a:spcPct val="100000"/>
              </a:lnSpc>
              <a:spcBef>
                <a:spcPts val="2300"/>
              </a:spcBef>
            </a:pPr>
            <a:r>
              <a:rPr spc="-7" dirty="0">
                <a:solidFill>
                  <a:srgbClr val="970000"/>
                </a:solidFill>
              </a:rPr>
              <a:t>count</a:t>
            </a:r>
          </a:p>
          <a:p>
            <a:pPr marL="1048994" algn="ctr">
              <a:lnSpc>
                <a:spcPct val="100000"/>
              </a:lnSpc>
              <a:spcBef>
                <a:spcPts val="1867"/>
              </a:spcBef>
              <a:tabLst>
                <a:tab pos="2064968" algn="l"/>
                <a:tab pos="3080943" algn="l"/>
                <a:tab pos="4096918" algn="l"/>
                <a:tab pos="5214490" algn="l"/>
                <a:tab pos="6332062" algn="l"/>
                <a:tab pos="7449634" algn="l"/>
                <a:tab pos="8567206" algn="l"/>
                <a:tab pos="9583180" algn="l"/>
              </a:tabLst>
            </a:pPr>
            <a:r>
              <a:rPr dirty="0"/>
              <a:t>0	1	2	3	4	5	6	7	8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EE8D232-673C-44E4-9C89-5E0057CA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43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0396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6: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the index of each element of the original array in the count  array. Place the element at the index in output array by subtracting</a:t>
            </a:r>
            <a:r>
              <a:rPr sz="24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2079934" y="5969831"/>
            <a:ext cx="58595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9123" y="2079404"/>
          <a:ext cx="10469878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0" y="1489033"/>
            <a:ext cx="11382873" cy="3355149"/>
          </a:xfrm>
          <a:prstGeom prst="rect">
            <a:avLst/>
          </a:prstGeom>
        </p:spPr>
        <p:txBody>
          <a:bodyPr vert="horz" wrap="square" lIns="0" tIns="1509141" rIns="0" bIns="0" rtlCol="0">
            <a:spAutoFit/>
          </a:bodyPr>
          <a:lstStyle/>
          <a:p>
            <a:pPr marL="1065927" algn="ctr">
              <a:lnSpc>
                <a:spcPct val="100000"/>
              </a:lnSpc>
              <a:spcBef>
                <a:spcPts val="133"/>
              </a:spcBef>
              <a:tabLst>
                <a:tab pos="2081901" algn="l"/>
                <a:tab pos="3097876" algn="l"/>
                <a:tab pos="4113850" algn="l"/>
                <a:tab pos="5231423" algn="l"/>
                <a:tab pos="6348995" algn="l"/>
                <a:tab pos="7466567" algn="l"/>
                <a:tab pos="8584139" algn="l"/>
                <a:tab pos="9600113" algn="l"/>
                <a:tab pos="10616088" algn="l"/>
              </a:tabLst>
            </a:pPr>
            <a:r>
              <a:rPr dirty="0"/>
              <a:t>0	1	2	3	4	5	6	7	8	9</a:t>
            </a:r>
          </a:p>
          <a:p>
            <a:pPr marL="16933">
              <a:lnSpc>
                <a:spcPct val="100000"/>
              </a:lnSpc>
              <a:spcBef>
                <a:spcPts val="2300"/>
              </a:spcBef>
            </a:pPr>
            <a:r>
              <a:rPr spc="-7" dirty="0">
                <a:solidFill>
                  <a:srgbClr val="970000"/>
                </a:solidFill>
              </a:rPr>
              <a:t>count</a:t>
            </a:r>
          </a:p>
          <a:p>
            <a:pPr marL="1048994" algn="ctr">
              <a:lnSpc>
                <a:spcPct val="100000"/>
              </a:lnSpc>
              <a:spcBef>
                <a:spcPts val="1867"/>
              </a:spcBef>
              <a:tabLst>
                <a:tab pos="2064968" algn="l"/>
                <a:tab pos="3080943" algn="l"/>
                <a:tab pos="4096918" algn="l"/>
                <a:tab pos="5214490" algn="l"/>
                <a:tab pos="6332062" algn="l"/>
                <a:tab pos="7449634" algn="l"/>
                <a:tab pos="8567206" algn="l"/>
                <a:tab pos="9583180" algn="l"/>
              </a:tabLst>
            </a:pPr>
            <a:r>
              <a:rPr dirty="0"/>
              <a:t>0	1	2	3	4	5	6	7	8</a:t>
            </a: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2859273-8E51-49DC-8FF2-D2E0B7C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0396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6: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the index of each element of the original array in the count  array. Place the element at the index in output array by subtracting</a:t>
            </a:r>
            <a:r>
              <a:rPr sz="24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9123" y="2079404"/>
          <a:ext cx="10469878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242888" y="1434451"/>
            <a:ext cx="11036112" cy="3355149"/>
          </a:xfrm>
          <a:prstGeom prst="rect">
            <a:avLst/>
          </a:prstGeom>
        </p:spPr>
        <p:txBody>
          <a:bodyPr vert="horz" wrap="square" lIns="0" tIns="1509141" rIns="0" bIns="0" rtlCol="0">
            <a:spAutoFit/>
          </a:bodyPr>
          <a:lstStyle/>
          <a:p>
            <a:pPr marL="1065927" algn="ctr">
              <a:lnSpc>
                <a:spcPct val="100000"/>
              </a:lnSpc>
              <a:spcBef>
                <a:spcPts val="133"/>
              </a:spcBef>
              <a:tabLst>
                <a:tab pos="2081901" algn="l"/>
                <a:tab pos="3097876" algn="l"/>
                <a:tab pos="4113850" algn="l"/>
                <a:tab pos="5231423" algn="l"/>
                <a:tab pos="6348995" algn="l"/>
                <a:tab pos="7466567" algn="l"/>
                <a:tab pos="8584139" algn="l"/>
                <a:tab pos="9600113" algn="l"/>
                <a:tab pos="10616088" algn="l"/>
              </a:tabLst>
            </a:pPr>
            <a:r>
              <a:rPr dirty="0"/>
              <a:t>0	1	2	3	4	5	6	7	8	9</a:t>
            </a:r>
          </a:p>
          <a:p>
            <a:pPr marL="16933">
              <a:lnSpc>
                <a:spcPct val="100000"/>
              </a:lnSpc>
              <a:spcBef>
                <a:spcPts val="2300"/>
              </a:spcBef>
            </a:pPr>
            <a:r>
              <a:rPr spc="-7" dirty="0">
                <a:solidFill>
                  <a:srgbClr val="970000"/>
                </a:solidFill>
              </a:rPr>
              <a:t>count</a:t>
            </a:r>
          </a:p>
          <a:p>
            <a:pPr marL="1048994" algn="ctr">
              <a:lnSpc>
                <a:spcPct val="100000"/>
              </a:lnSpc>
              <a:spcBef>
                <a:spcPts val="1867"/>
              </a:spcBef>
              <a:tabLst>
                <a:tab pos="2064968" algn="l"/>
                <a:tab pos="3080943" algn="l"/>
                <a:tab pos="4096918" algn="l"/>
                <a:tab pos="5214490" algn="l"/>
                <a:tab pos="6332062" algn="l"/>
                <a:tab pos="7449634" algn="l"/>
                <a:tab pos="8567206" algn="l"/>
                <a:tab pos="9583180" algn="l"/>
              </a:tabLst>
            </a:pPr>
            <a:r>
              <a:rPr dirty="0"/>
              <a:t>0	1	2	3	4	5	6	7	8</a:t>
            </a:r>
          </a:p>
        </p:txBody>
      </p:sp>
      <p:sp>
        <p:nvSpPr>
          <p:cNvPr id="11" name="object 11"/>
          <p:cNvSpPr/>
          <p:nvPr/>
        </p:nvSpPr>
        <p:spPr>
          <a:xfrm>
            <a:off x="1308131" y="2836460"/>
            <a:ext cx="1632373" cy="777240"/>
          </a:xfrm>
          <a:custGeom>
            <a:avLst/>
            <a:gdLst/>
            <a:ahLst/>
            <a:cxnLst/>
            <a:rect l="l" t="t" r="r" b="b"/>
            <a:pathLst>
              <a:path w="1224280" h="582930">
                <a:moveTo>
                  <a:pt x="0" y="0"/>
                </a:moveTo>
                <a:lnTo>
                  <a:pt x="25044" y="44010"/>
                </a:lnTo>
                <a:lnTo>
                  <a:pt x="48110" y="92129"/>
                </a:lnTo>
                <a:lnTo>
                  <a:pt x="71910" y="139728"/>
                </a:lnTo>
                <a:lnTo>
                  <a:pt x="99157" y="182179"/>
                </a:lnTo>
                <a:lnTo>
                  <a:pt x="132566" y="214854"/>
                </a:lnTo>
                <a:lnTo>
                  <a:pt x="174849" y="233124"/>
                </a:lnTo>
                <a:lnTo>
                  <a:pt x="222338" y="240450"/>
                </a:lnTo>
                <a:lnTo>
                  <a:pt x="270596" y="244113"/>
                </a:lnTo>
                <a:lnTo>
                  <a:pt x="319445" y="244868"/>
                </a:lnTo>
                <a:lnTo>
                  <a:pt x="368709" y="243468"/>
                </a:lnTo>
                <a:lnTo>
                  <a:pt x="418210" y="240667"/>
                </a:lnTo>
                <a:lnTo>
                  <a:pt x="467770" y="237219"/>
                </a:lnTo>
                <a:lnTo>
                  <a:pt x="517213" y="233878"/>
                </a:lnTo>
                <a:lnTo>
                  <a:pt x="566360" y="231399"/>
                </a:lnTo>
                <a:lnTo>
                  <a:pt x="615034" y="230534"/>
                </a:lnTo>
                <a:lnTo>
                  <a:pt x="663057" y="232038"/>
                </a:lnTo>
                <a:lnTo>
                  <a:pt x="710253" y="236665"/>
                </a:lnTo>
                <a:lnTo>
                  <a:pt x="756443" y="245169"/>
                </a:lnTo>
                <a:lnTo>
                  <a:pt x="801451" y="258304"/>
                </a:lnTo>
                <a:lnTo>
                  <a:pt x="845098" y="276824"/>
                </a:lnTo>
                <a:lnTo>
                  <a:pt x="882985" y="300320"/>
                </a:lnTo>
                <a:lnTo>
                  <a:pt x="917954" y="330010"/>
                </a:lnTo>
                <a:lnTo>
                  <a:pt x="950748" y="364118"/>
                </a:lnTo>
                <a:lnTo>
                  <a:pt x="982109" y="400867"/>
                </a:lnTo>
                <a:lnTo>
                  <a:pt x="1012781" y="438481"/>
                </a:lnTo>
                <a:lnTo>
                  <a:pt x="1043506" y="475183"/>
                </a:lnTo>
                <a:lnTo>
                  <a:pt x="1075028" y="509195"/>
                </a:lnTo>
                <a:lnTo>
                  <a:pt x="1108091" y="538743"/>
                </a:lnTo>
                <a:lnTo>
                  <a:pt x="1143436" y="562047"/>
                </a:lnTo>
                <a:lnTo>
                  <a:pt x="1181807" y="577333"/>
                </a:lnTo>
                <a:lnTo>
                  <a:pt x="1223947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2010948" y="6037969"/>
            <a:ext cx="50023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A63D6C8-7E86-42A0-9D28-83021773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0396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6: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the index of each element of the original array in the count  array. Place the element at the index in output array by subtracting</a:t>
            </a:r>
            <a:r>
              <a:rPr sz="24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9123" y="2079404"/>
          <a:ext cx="10469878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8131" y="2836460"/>
            <a:ext cx="1632373" cy="777240"/>
          </a:xfrm>
          <a:custGeom>
            <a:avLst/>
            <a:gdLst/>
            <a:ahLst/>
            <a:cxnLst/>
            <a:rect l="l" t="t" r="r" b="b"/>
            <a:pathLst>
              <a:path w="1224280" h="582930">
                <a:moveTo>
                  <a:pt x="0" y="0"/>
                </a:moveTo>
                <a:lnTo>
                  <a:pt x="25044" y="44010"/>
                </a:lnTo>
                <a:lnTo>
                  <a:pt x="48110" y="92129"/>
                </a:lnTo>
                <a:lnTo>
                  <a:pt x="71910" y="139728"/>
                </a:lnTo>
                <a:lnTo>
                  <a:pt x="99157" y="182179"/>
                </a:lnTo>
                <a:lnTo>
                  <a:pt x="132566" y="214854"/>
                </a:lnTo>
                <a:lnTo>
                  <a:pt x="174849" y="233124"/>
                </a:lnTo>
                <a:lnTo>
                  <a:pt x="222338" y="240450"/>
                </a:lnTo>
                <a:lnTo>
                  <a:pt x="270596" y="244113"/>
                </a:lnTo>
                <a:lnTo>
                  <a:pt x="319445" y="244868"/>
                </a:lnTo>
                <a:lnTo>
                  <a:pt x="368709" y="243468"/>
                </a:lnTo>
                <a:lnTo>
                  <a:pt x="418210" y="240667"/>
                </a:lnTo>
                <a:lnTo>
                  <a:pt x="467770" y="237219"/>
                </a:lnTo>
                <a:lnTo>
                  <a:pt x="517213" y="233878"/>
                </a:lnTo>
                <a:lnTo>
                  <a:pt x="566360" y="231399"/>
                </a:lnTo>
                <a:lnTo>
                  <a:pt x="615034" y="230534"/>
                </a:lnTo>
                <a:lnTo>
                  <a:pt x="663057" y="232038"/>
                </a:lnTo>
                <a:lnTo>
                  <a:pt x="710253" y="236665"/>
                </a:lnTo>
                <a:lnTo>
                  <a:pt x="756443" y="245169"/>
                </a:lnTo>
                <a:lnTo>
                  <a:pt x="801451" y="258304"/>
                </a:lnTo>
                <a:lnTo>
                  <a:pt x="845098" y="276824"/>
                </a:lnTo>
                <a:lnTo>
                  <a:pt x="882985" y="300320"/>
                </a:lnTo>
                <a:lnTo>
                  <a:pt x="917954" y="330010"/>
                </a:lnTo>
                <a:lnTo>
                  <a:pt x="950748" y="364118"/>
                </a:lnTo>
                <a:lnTo>
                  <a:pt x="982109" y="400867"/>
                </a:lnTo>
                <a:lnTo>
                  <a:pt x="1012781" y="438481"/>
                </a:lnTo>
                <a:lnTo>
                  <a:pt x="1043506" y="475183"/>
                </a:lnTo>
                <a:lnTo>
                  <a:pt x="1075028" y="509195"/>
                </a:lnTo>
                <a:lnTo>
                  <a:pt x="1108091" y="538743"/>
                </a:lnTo>
                <a:lnTo>
                  <a:pt x="1143436" y="562047"/>
                </a:lnTo>
                <a:lnTo>
                  <a:pt x="1181807" y="577333"/>
                </a:lnTo>
                <a:lnTo>
                  <a:pt x="1223947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532714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3-1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037796" y="5992929"/>
            <a:ext cx="45736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95379D5-4F25-4D36-AC36-0B8167A2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4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03968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6: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Find the index of each element of the original array in the count  array. Place the element at the index in output array by subtracting</a:t>
            </a:r>
            <a:r>
              <a:rPr sz="24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9123" y="2079404"/>
          <a:ext cx="10469878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8131" y="2836460"/>
            <a:ext cx="1632373" cy="777240"/>
          </a:xfrm>
          <a:custGeom>
            <a:avLst/>
            <a:gdLst/>
            <a:ahLst/>
            <a:cxnLst/>
            <a:rect l="l" t="t" r="r" b="b"/>
            <a:pathLst>
              <a:path w="1224280" h="582930">
                <a:moveTo>
                  <a:pt x="0" y="0"/>
                </a:moveTo>
                <a:lnTo>
                  <a:pt x="25044" y="44010"/>
                </a:lnTo>
                <a:lnTo>
                  <a:pt x="48110" y="92129"/>
                </a:lnTo>
                <a:lnTo>
                  <a:pt x="71910" y="139728"/>
                </a:lnTo>
                <a:lnTo>
                  <a:pt x="99157" y="182179"/>
                </a:lnTo>
                <a:lnTo>
                  <a:pt x="132566" y="214854"/>
                </a:lnTo>
                <a:lnTo>
                  <a:pt x="174849" y="233124"/>
                </a:lnTo>
                <a:lnTo>
                  <a:pt x="222338" y="240450"/>
                </a:lnTo>
                <a:lnTo>
                  <a:pt x="270596" y="244113"/>
                </a:lnTo>
                <a:lnTo>
                  <a:pt x="319445" y="244868"/>
                </a:lnTo>
                <a:lnTo>
                  <a:pt x="368709" y="243468"/>
                </a:lnTo>
                <a:lnTo>
                  <a:pt x="418210" y="240667"/>
                </a:lnTo>
                <a:lnTo>
                  <a:pt x="467770" y="237219"/>
                </a:lnTo>
                <a:lnTo>
                  <a:pt x="517213" y="233878"/>
                </a:lnTo>
                <a:lnTo>
                  <a:pt x="566360" y="231399"/>
                </a:lnTo>
                <a:lnTo>
                  <a:pt x="615034" y="230534"/>
                </a:lnTo>
                <a:lnTo>
                  <a:pt x="663057" y="232038"/>
                </a:lnTo>
                <a:lnTo>
                  <a:pt x="710253" y="236665"/>
                </a:lnTo>
                <a:lnTo>
                  <a:pt x="756443" y="245169"/>
                </a:lnTo>
                <a:lnTo>
                  <a:pt x="801451" y="258304"/>
                </a:lnTo>
                <a:lnTo>
                  <a:pt x="845098" y="276824"/>
                </a:lnTo>
                <a:lnTo>
                  <a:pt x="882985" y="300320"/>
                </a:lnTo>
                <a:lnTo>
                  <a:pt x="917954" y="330010"/>
                </a:lnTo>
                <a:lnTo>
                  <a:pt x="950748" y="364118"/>
                </a:lnTo>
                <a:lnTo>
                  <a:pt x="982109" y="400867"/>
                </a:lnTo>
                <a:lnTo>
                  <a:pt x="1012781" y="438481"/>
                </a:lnTo>
                <a:lnTo>
                  <a:pt x="1043506" y="475183"/>
                </a:lnTo>
                <a:lnTo>
                  <a:pt x="1075028" y="509195"/>
                </a:lnTo>
                <a:lnTo>
                  <a:pt x="1108091" y="538743"/>
                </a:lnTo>
                <a:lnTo>
                  <a:pt x="1143436" y="562047"/>
                </a:lnTo>
                <a:lnTo>
                  <a:pt x="1181807" y="577333"/>
                </a:lnTo>
                <a:lnTo>
                  <a:pt x="1223947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532714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3-1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27405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16">
            <a:extLst>
              <a:ext uri="{FF2B5EF4-FFF2-40B4-BE49-F238E27FC236}">
                <a16:creationId xmlns:a16="http://schemas.microsoft.com/office/drawing/2014/main" id="{13F0CF29-DEF9-46CF-907B-53DC07A3D8E8}"/>
              </a:ext>
            </a:extLst>
          </p:cNvPr>
          <p:cNvSpPr txBox="1">
            <a:spLocks/>
          </p:cNvSpPr>
          <p:nvPr/>
        </p:nvSpPr>
        <p:spPr>
          <a:xfrm>
            <a:off x="1026236" y="6005538"/>
            <a:ext cx="3192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0</a:t>
            </a:r>
            <a:endParaRPr lang="en-PK"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6A211C92-5F11-437A-B9E4-0F39D5DE7665}"/>
              </a:ext>
            </a:extLst>
          </p:cNvPr>
          <p:cNvSpPr txBox="1">
            <a:spLocks/>
          </p:cNvSpPr>
          <p:nvPr/>
        </p:nvSpPr>
        <p:spPr>
          <a:xfrm>
            <a:off x="2037796" y="5992929"/>
            <a:ext cx="45736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lang="en-PK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D692D2-5316-4B2F-90F8-CB404E5F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A160F21-6A39-40CC-910C-BB506DFB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5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2124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7: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After placing each element at its correct position in output array,  decrease its count by one in count</a:t>
            </a:r>
            <a:r>
              <a:rPr sz="2400" b="1" spc="-2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9123" y="2079404"/>
          <a:ext cx="10469878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5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8131" y="2836460"/>
            <a:ext cx="1632373" cy="777240"/>
          </a:xfrm>
          <a:custGeom>
            <a:avLst/>
            <a:gdLst/>
            <a:ahLst/>
            <a:cxnLst/>
            <a:rect l="l" t="t" r="r" b="b"/>
            <a:pathLst>
              <a:path w="1224280" h="582930">
                <a:moveTo>
                  <a:pt x="0" y="0"/>
                </a:moveTo>
                <a:lnTo>
                  <a:pt x="25044" y="44010"/>
                </a:lnTo>
                <a:lnTo>
                  <a:pt x="48110" y="92129"/>
                </a:lnTo>
                <a:lnTo>
                  <a:pt x="71910" y="139728"/>
                </a:lnTo>
                <a:lnTo>
                  <a:pt x="99157" y="182179"/>
                </a:lnTo>
                <a:lnTo>
                  <a:pt x="132566" y="214854"/>
                </a:lnTo>
                <a:lnTo>
                  <a:pt x="174849" y="233124"/>
                </a:lnTo>
                <a:lnTo>
                  <a:pt x="222338" y="240450"/>
                </a:lnTo>
                <a:lnTo>
                  <a:pt x="270596" y="244113"/>
                </a:lnTo>
                <a:lnTo>
                  <a:pt x="319445" y="244868"/>
                </a:lnTo>
                <a:lnTo>
                  <a:pt x="368709" y="243468"/>
                </a:lnTo>
                <a:lnTo>
                  <a:pt x="418210" y="240667"/>
                </a:lnTo>
                <a:lnTo>
                  <a:pt x="467770" y="237219"/>
                </a:lnTo>
                <a:lnTo>
                  <a:pt x="517213" y="233878"/>
                </a:lnTo>
                <a:lnTo>
                  <a:pt x="566360" y="231399"/>
                </a:lnTo>
                <a:lnTo>
                  <a:pt x="615034" y="230534"/>
                </a:lnTo>
                <a:lnTo>
                  <a:pt x="663057" y="232038"/>
                </a:lnTo>
                <a:lnTo>
                  <a:pt x="710253" y="236665"/>
                </a:lnTo>
                <a:lnTo>
                  <a:pt x="756443" y="245169"/>
                </a:lnTo>
                <a:lnTo>
                  <a:pt x="801451" y="258304"/>
                </a:lnTo>
                <a:lnTo>
                  <a:pt x="845098" y="276824"/>
                </a:lnTo>
                <a:lnTo>
                  <a:pt x="882985" y="300320"/>
                </a:lnTo>
                <a:lnTo>
                  <a:pt x="917954" y="330010"/>
                </a:lnTo>
                <a:lnTo>
                  <a:pt x="950748" y="364118"/>
                </a:lnTo>
                <a:lnTo>
                  <a:pt x="982109" y="400867"/>
                </a:lnTo>
                <a:lnTo>
                  <a:pt x="1012781" y="438481"/>
                </a:lnTo>
                <a:lnTo>
                  <a:pt x="1043506" y="475183"/>
                </a:lnTo>
                <a:lnTo>
                  <a:pt x="1075028" y="509195"/>
                </a:lnTo>
                <a:lnTo>
                  <a:pt x="1108091" y="538743"/>
                </a:lnTo>
                <a:lnTo>
                  <a:pt x="1143436" y="562047"/>
                </a:lnTo>
                <a:lnTo>
                  <a:pt x="1181807" y="577333"/>
                </a:lnTo>
                <a:lnTo>
                  <a:pt x="1223947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532714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3-1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27405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16">
            <a:extLst>
              <a:ext uri="{FF2B5EF4-FFF2-40B4-BE49-F238E27FC236}">
                <a16:creationId xmlns:a16="http://schemas.microsoft.com/office/drawing/2014/main" id="{92876839-23DC-4C91-B8BA-9898CB9D9CF7}"/>
              </a:ext>
            </a:extLst>
          </p:cNvPr>
          <p:cNvSpPr txBox="1">
            <a:spLocks/>
          </p:cNvSpPr>
          <p:nvPr/>
        </p:nvSpPr>
        <p:spPr>
          <a:xfrm>
            <a:off x="1026236" y="6005538"/>
            <a:ext cx="3192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0</a:t>
            </a:r>
            <a:endParaRPr lang="en-PK"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C520C51F-743A-4A09-8541-E9E20E303430}"/>
              </a:ext>
            </a:extLst>
          </p:cNvPr>
          <p:cNvSpPr txBox="1">
            <a:spLocks/>
          </p:cNvSpPr>
          <p:nvPr/>
        </p:nvSpPr>
        <p:spPr>
          <a:xfrm>
            <a:off x="2037796" y="5992929"/>
            <a:ext cx="45736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lang="en-PK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D0EE2BA-7554-43EC-8EA4-BA3F2F4E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43DACA2-43B8-4BE2-ABB8-6A579C83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59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112124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7: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After placing each element at its correct position in output array,  decrease its count by one in count</a:t>
            </a:r>
            <a:r>
              <a:rPr sz="2400" b="1" spc="-2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628606" y="442245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89128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AA4490D-9469-432E-8D68-70CCFFA9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D89C14-68D8-416D-92A4-BA048165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" y="45241"/>
            <a:ext cx="12192000" cy="68127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CD0DE-B7A6-4E95-8E81-040A7C9D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9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628606" y="442245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89128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ED2ACF96-2383-45B9-8384-D577A26E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4"/>
            <a:ext cx="12210105" cy="684784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E39F83-D0D5-4EEF-84F8-C3DE0A89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58707"/>
          </a:xfrm>
        </p:spPr>
        <p:txBody>
          <a:bodyPr/>
          <a:lstStyle/>
          <a:p>
            <a:r>
              <a:rPr lang="en-US" dirty="0"/>
              <a:t>That may have been unsatisfying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83141"/>
            <a:ext cx="7886700" cy="5131559"/>
          </a:xfrm>
        </p:spPr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err="1"/>
              <a:t>StickSort</a:t>
            </a:r>
            <a:r>
              <a:rPr lang="en-US" dirty="0"/>
              <a:t> does raise some important questions: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is our model of computation?</a:t>
            </a:r>
          </a:p>
          <a:p>
            <a:pPr lvl="2"/>
            <a:r>
              <a:rPr lang="en-US" dirty="0"/>
              <a:t>Input: array</a:t>
            </a:r>
          </a:p>
          <a:p>
            <a:pPr lvl="2"/>
            <a:r>
              <a:rPr lang="en-US" dirty="0"/>
              <a:t>Output: sorted array</a:t>
            </a:r>
          </a:p>
          <a:p>
            <a:pPr lvl="2"/>
            <a:r>
              <a:rPr lang="en-US" dirty="0"/>
              <a:t>Operations allowed: comparisons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i="1" dirty="0"/>
              <a:t>-vs-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Input: sticks</a:t>
            </a:r>
          </a:p>
          <a:p>
            <a:pPr lvl="2"/>
            <a:r>
              <a:rPr lang="en-US" dirty="0"/>
              <a:t>Output: sorted sticks in vertical order</a:t>
            </a:r>
          </a:p>
          <a:p>
            <a:pPr lvl="2"/>
            <a:r>
              <a:rPr lang="en-US" dirty="0"/>
              <a:t>Operations allowed: dropping on tables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reasonable models of computation?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8D0E-144C-486B-86B2-F1C7B778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A797C-E697-4A13-A7A3-BED3C2FB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57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5" y="2079404"/>
          <a:ext cx="10477495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2313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1470" y="4414087"/>
            <a:ext cx="5768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368802" algn="l"/>
                <a:tab pos="4486375" algn="l"/>
                <a:tab pos="5502349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32277" y="2836460"/>
            <a:ext cx="2589952" cy="777240"/>
          </a:xfrm>
          <a:custGeom>
            <a:avLst/>
            <a:gdLst/>
            <a:ahLst/>
            <a:cxnLst/>
            <a:rect l="l" t="t" r="r" b="b"/>
            <a:pathLst>
              <a:path w="1942464" h="582930">
                <a:moveTo>
                  <a:pt x="4148" y="0"/>
                </a:moveTo>
                <a:lnTo>
                  <a:pt x="2137" y="52055"/>
                </a:lnTo>
                <a:lnTo>
                  <a:pt x="0" y="104688"/>
                </a:lnTo>
                <a:lnTo>
                  <a:pt x="3580" y="155970"/>
                </a:lnTo>
                <a:lnTo>
                  <a:pt x="18723" y="203974"/>
                </a:lnTo>
                <a:lnTo>
                  <a:pt x="42801" y="240792"/>
                </a:lnTo>
                <a:lnTo>
                  <a:pt x="73527" y="270132"/>
                </a:lnTo>
                <a:lnTo>
                  <a:pt x="109977" y="292958"/>
                </a:lnTo>
                <a:lnTo>
                  <a:pt x="151228" y="310232"/>
                </a:lnTo>
                <a:lnTo>
                  <a:pt x="196356" y="322920"/>
                </a:lnTo>
                <a:lnTo>
                  <a:pt x="244438" y="331984"/>
                </a:lnTo>
                <a:lnTo>
                  <a:pt x="294552" y="338388"/>
                </a:lnTo>
                <a:lnTo>
                  <a:pt x="345773" y="343097"/>
                </a:lnTo>
                <a:lnTo>
                  <a:pt x="397179" y="347074"/>
                </a:lnTo>
                <a:lnTo>
                  <a:pt x="447846" y="351282"/>
                </a:lnTo>
                <a:lnTo>
                  <a:pt x="496851" y="356686"/>
                </a:lnTo>
                <a:lnTo>
                  <a:pt x="543272" y="364249"/>
                </a:lnTo>
                <a:lnTo>
                  <a:pt x="591588" y="373328"/>
                </a:lnTo>
                <a:lnTo>
                  <a:pt x="640321" y="381252"/>
                </a:lnTo>
                <a:lnTo>
                  <a:pt x="689378" y="387889"/>
                </a:lnTo>
                <a:lnTo>
                  <a:pt x="738667" y="393106"/>
                </a:lnTo>
                <a:lnTo>
                  <a:pt x="788094" y="396773"/>
                </a:lnTo>
                <a:lnTo>
                  <a:pt x="837568" y="398756"/>
                </a:lnTo>
                <a:lnTo>
                  <a:pt x="886995" y="398926"/>
                </a:lnTo>
                <a:lnTo>
                  <a:pt x="936283" y="397149"/>
                </a:lnTo>
                <a:lnTo>
                  <a:pt x="985339" y="393294"/>
                </a:lnTo>
                <a:lnTo>
                  <a:pt x="1034071" y="387230"/>
                </a:lnTo>
                <a:lnTo>
                  <a:pt x="1082385" y="378824"/>
                </a:lnTo>
                <a:lnTo>
                  <a:pt x="1128529" y="368726"/>
                </a:lnTo>
                <a:lnTo>
                  <a:pt x="1174979" y="357114"/>
                </a:lnTo>
                <a:lnTo>
                  <a:pt x="1221681" y="344418"/>
                </a:lnTo>
                <a:lnTo>
                  <a:pt x="1268575" y="331069"/>
                </a:lnTo>
                <a:lnTo>
                  <a:pt x="1315605" y="317499"/>
                </a:lnTo>
                <a:lnTo>
                  <a:pt x="1362713" y="304138"/>
                </a:lnTo>
                <a:lnTo>
                  <a:pt x="1409842" y="291416"/>
                </a:lnTo>
                <a:lnTo>
                  <a:pt x="1456935" y="279766"/>
                </a:lnTo>
                <a:lnTo>
                  <a:pt x="1503934" y="269617"/>
                </a:lnTo>
                <a:lnTo>
                  <a:pt x="1550781" y="261401"/>
                </a:lnTo>
                <a:lnTo>
                  <a:pt x="1597421" y="255549"/>
                </a:lnTo>
                <a:lnTo>
                  <a:pt x="1643794" y="252491"/>
                </a:lnTo>
                <a:lnTo>
                  <a:pt x="1689845" y="252659"/>
                </a:lnTo>
                <a:lnTo>
                  <a:pt x="1735515" y="256483"/>
                </a:lnTo>
                <a:lnTo>
                  <a:pt x="1780747" y="264394"/>
                </a:lnTo>
                <a:lnTo>
                  <a:pt x="1825484" y="276824"/>
                </a:lnTo>
                <a:lnTo>
                  <a:pt x="1860223" y="295411"/>
                </a:lnTo>
                <a:lnTo>
                  <a:pt x="1887384" y="323857"/>
                </a:lnTo>
                <a:lnTo>
                  <a:pt x="1907874" y="360041"/>
                </a:lnTo>
                <a:lnTo>
                  <a:pt x="1922603" y="401843"/>
                </a:lnTo>
                <a:lnTo>
                  <a:pt x="1932477" y="447143"/>
                </a:lnTo>
                <a:lnTo>
                  <a:pt x="1938406" y="493820"/>
                </a:lnTo>
                <a:lnTo>
                  <a:pt x="1941297" y="539753"/>
                </a:lnTo>
                <a:lnTo>
                  <a:pt x="1942059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564710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6-1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56664" y="5997830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87C6CE1-C856-4794-B65C-81B87E61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40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9DE7FF8D-79D8-4A1A-BFDD-4C9586752934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6015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5" y="2079404"/>
          <a:ext cx="10477495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2313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1470" y="4414087"/>
            <a:ext cx="5768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368802" algn="l"/>
                <a:tab pos="4486375" algn="l"/>
                <a:tab pos="5502349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32277" y="2836460"/>
            <a:ext cx="2589952" cy="777240"/>
          </a:xfrm>
          <a:custGeom>
            <a:avLst/>
            <a:gdLst/>
            <a:ahLst/>
            <a:cxnLst/>
            <a:rect l="l" t="t" r="r" b="b"/>
            <a:pathLst>
              <a:path w="1942464" h="582930">
                <a:moveTo>
                  <a:pt x="4148" y="0"/>
                </a:moveTo>
                <a:lnTo>
                  <a:pt x="2137" y="52055"/>
                </a:lnTo>
                <a:lnTo>
                  <a:pt x="0" y="104688"/>
                </a:lnTo>
                <a:lnTo>
                  <a:pt x="3580" y="155970"/>
                </a:lnTo>
                <a:lnTo>
                  <a:pt x="18723" y="203974"/>
                </a:lnTo>
                <a:lnTo>
                  <a:pt x="42801" y="240792"/>
                </a:lnTo>
                <a:lnTo>
                  <a:pt x="73527" y="270132"/>
                </a:lnTo>
                <a:lnTo>
                  <a:pt x="109977" y="292958"/>
                </a:lnTo>
                <a:lnTo>
                  <a:pt x="151228" y="310232"/>
                </a:lnTo>
                <a:lnTo>
                  <a:pt x="196356" y="322920"/>
                </a:lnTo>
                <a:lnTo>
                  <a:pt x="244438" y="331984"/>
                </a:lnTo>
                <a:lnTo>
                  <a:pt x="294552" y="338388"/>
                </a:lnTo>
                <a:lnTo>
                  <a:pt x="345773" y="343097"/>
                </a:lnTo>
                <a:lnTo>
                  <a:pt x="397179" y="347074"/>
                </a:lnTo>
                <a:lnTo>
                  <a:pt x="447846" y="351282"/>
                </a:lnTo>
                <a:lnTo>
                  <a:pt x="496851" y="356686"/>
                </a:lnTo>
                <a:lnTo>
                  <a:pt x="543272" y="364249"/>
                </a:lnTo>
                <a:lnTo>
                  <a:pt x="591588" y="373328"/>
                </a:lnTo>
                <a:lnTo>
                  <a:pt x="640321" y="381252"/>
                </a:lnTo>
                <a:lnTo>
                  <a:pt x="689378" y="387889"/>
                </a:lnTo>
                <a:lnTo>
                  <a:pt x="738667" y="393106"/>
                </a:lnTo>
                <a:lnTo>
                  <a:pt x="788094" y="396773"/>
                </a:lnTo>
                <a:lnTo>
                  <a:pt x="837568" y="398756"/>
                </a:lnTo>
                <a:lnTo>
                  <a:pt x="886995" y="398926"/>
                </a:lnTo>
                <a:lnTo>
                  <a:pt x="936283" y="397149"/>
                </a:lnTo>
                <a:lnTo>
                  <a:pt x="985339" y="393294"/>
                </a:lnTo>
                <a:lnTo>
                  <a:pt x="1034071" y="387230"/>
                </a:lnTo>
                <a:lnTo>
                  <a:pt x="1082385" y="378824"/>
                </a:lnTo>
                <a:lnTo>
                  <a:pt x="1128529" y="368726"/>
                </a:lnTo>
                <a:lnTo>
                  <a:pt x="1174979" y="357114"/>
                </a:lnTo>
                <a:lnTo>
                  <a:pt x="1221681" y="344418"/>
                </a:lnTo>
                <a:lnTo>
                  <a:pt x="1268575" y="331069"/>
                </a:lnTo>
                <a:lnTo>
                  <a:pt x="1315605" y="317499"/>
                </a:lnTo>
                <a:lnTo>
                  <a:pt x="1362713" y="304138"/>
                </a:lnTo>
                <a:lnTo>
                  <a:pt x="1409842" y="291416"/>
                </a:lnTo>
                <a:lnTo>
                  <a:pt x="1456935" y="279766"/>
                </a:lnTo>
                <a:lnTo>
                  <a:pt x="1503934" y="269617"/>
                </a:lnTo>
                <a:lnTo>
                  <a:pt x="1550781" y="261401"/>
                </a:lnTo>
                <a:lnTo>
                  <a:pt x="1597421" y="255549"/>
                </a:lnTo>
                <a:lnTo>
                  <a:pt x="1643794" y="252491"/>
                </a:lnTo>
                <a:lnTo>
                  <a:pt x="1689845" y="252659"/>
                </a:lnTo>
                <a:lnTo>
                  <a:pt x="1735515" y="256483"/>
                </a:lnTo>
                <a:lnTo>
                  <a:pt x="1780747" y="264394"/>
                </a:lnTo>
                <a:lnTo>
                  <a:pt x="1825484" y="276824"/>
                </a:lnTo>
                <a:lnTo>
                  <a:pt x="1860223" y="295411"/>
                </a:lnTo>
                <a:lnTo>
                  <a:pt x="1887384" y="323857"/>
                </a:lnTo>
                <a:lnTo>
                  <a:pt x="1907874" y="360041"/>
                </a:lnTo>
                <a:lnTo>
                  <a:pt x="1922603" y="401843"/>
                </a:lnTo>
                <a:lnTo>
                  <a:pt x="1932477" y="447143"/>
                </a:lnTo>
                <a:lnTo>
                  <a:pt x="1938406" y="493820"/>
                </a:lnTo>
                <a:lnTo>
                  <a:pt x="1941297" y="539753"/>
                </a:lnTo>
                <a:lnTo>
                  <a:pt x="1942059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564710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6-1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29240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335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2C4A1B2-5538-4988-8E2F-7355D4D5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41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B9F93B06-CA42-460F-A20F-01797D57F30F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9536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5" y="2079404"/>
          <a:ext cx="10477495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2313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11470" y="4414087"/>
            <a:ext cx="5768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368802" algn="l"/>
                <a:tab pos="4486375" algn="l"/>
                <a:tab pos="5502349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32277" y="2836460"/>
            <a:ext cx="2589952" cy="777240"/>
          </a:xfrm>
          <a:custGeom>
            <a:avLst/>
            <a:gdLst/>
            <a:ahLst/>
            <a:cxnLst/>
            <a:rect l="l" t="t" r="r" b="b"/>
            <a:pathLst>
              <a:path w="1942464" h="582930">
                <a:moveTo>
                  <a:pt x="4148" y="0"/>
                </a:moveTo>
                <a:lnTo>
                  <a:pt x="2137" y="52055"/>
                </a:lnTo>
                <a:lnTo>
                  <a:pt x="0" y="104688"/>
                </a:lnTo>
                <a:lnTo>
                  <a:pt x="3580" y="155970"/>
                </a:lnTo>
                <a:lnTo>
                  <a:pt x="18723" y="203974"/>
                </a:lnTo>
                <a:lnTo>
                  <a:pt x="42801" y="240792"/>
                </a:lnTo>
                <a:lnTo>
                  <a:pt x="73527" y="270132"/>
                </a:lnTo>
                <a:lnTo>
                  <a:pt x="109977" y="292958"/>
                </a:lnTo>
                <a:lnTo>
                  <a:pt x="151228" y="310232"/>
                </a:lnTo>
                <a:lnTo>
                  <a:pt x="196356" y="322920"/>
                </a:lnTo>
                <a:lnTo>
                  <a:pt x="244438" y="331984"/>
                </a:lnTo>
                <a:lnTo>
                  <a:pt x="294552" y="338388"/>
                </a:lnTo>
                <a:lnTo>
                  <a:pt x="345773" y="343097"/>
                </a:lnTo>
                <a:lnTo>
                  <a:pt x="397179" y="347074"/>
                </a:lnTo>
                <a:lnTo>
                  <a:pt x="447846" y="351282"/>
                </a:lnTo>
                <a:lnTo>
                  <a:pt x="496851" y="356686"/>
                </a:lnTo>
                <a:lnTo>
                  <a:pt x="543272" y="364249"/>
                </a:lnTo>
                <a:lnTo>
                  <a:pt x="591588" y="373328"/>
                </a:lnTo>
                <a:lnTo>
                  <a:pt x="640321" y="381252"/>
                </a:lnTo>
                <a:lnTo>
                  <a:pt x="689378" y="387889"/>
                </a:lnTo>
                <a:lnTo>
                  <a:pt x="738667" y="393106"/>
                </a:lnTo>
                <a:lnTo>
                  <a:pt x="788094" y="396773"/>
                </a:lnTo>
                <a:lnTo>
                  <a:pt x="837568" y="398756"/>
                </a:lnTo>
                <a:lnTo>
                  <a:pt x="886995" y="398926"/>
                </a:lnTo>
                <a:lnTo>
                  <a:pt x="936283" y="397149"/>
                </a:lnTo>
                <a:lnTo>
                  <a:pt x="985339" y="393294"/>
                </a:lnTo>
                <a:lnTo>
                  <a:pt x="1034071" y="387230"/>
                </a:lnTo>
                <a:lnTo>
                  <a:pt x="1082385" y="378824"/>
                </a:lnTo>
                <a:lnTo>
                  <a:pt x="1128529" y="368726"/>
                </a:lnTo>
                <a:lnTo>
                  <a:pt x="1174979" y="357114"/>
                </a:lnTo>
                <a:lnTo>
                  <a:pt x="1221681" y="344418"/>
                </a:lnTo>
                <a:lnTo>
                  <a:pt x="1268575" y="331069"/>
                </a:lnTo>
                <a:lnTo>
                  <a:pt x="1315605" y="317499"/>
                </a:lnTo>
                <a:lnTo>
                  <a:pt x="1362713" y="304138"/>
                </a:lnTo>
                <a:lnTo>
                  <a:pt x="1409842" y="291416"/>
                </a:lnTo>
                <a:lnTo>
                  <a:pt x="1456935" y="279766"/>
                </a:lnTo>
                <a:lnTo>
                  <a:pt x="1503934" y="269617"/>
                </a:lnTo>
                <a:lnTo>
                  <a:pt x="1550781" y="261401"/>
                </a:lnTo>
                <a:lnTo>
                  <a:pt x="1597421" y="255549"/>
                </a:lnTo>
                <a:lnTo>
                  <a:pt x="1643794" y="252491"/>
                </a:lnTo>
                <a:lnTo>
                  <a:pt x="1689845" y="252659"/>
                </a:lnTo>
                <a:lnTo>
                  <a:pt x="1735515" y="256483"/>
                </a:lnTo>
                <a:lnTo>
                  <a:pt x="1780747" y="264394"/>
                </a:lnTo>
                <a:lnTo>
                  <a:pt x="1825484" y="276824"/>
                </a:lnTo>
                <a:lnTo>
                  <a:pt x="1860223" y="295411"/>
                </a:lnTo>
                <a:lnTo>
                  <a:pt x="1887384" y="323857"/>
                </a:lnTo>
                <a:lnTo>
                  <a:pt x="1907874" y="360041"/>
                </a:lnTo>
                <a:lnTo>
                  <a:pt x="1922603" y="401843"/>
                </a:lnTo>
                <a:lnTo>
                  <a:pt x="1932477" y="447143"/>
                </a:lnTo>
                <a:lnTo>
                  <a:pt x="1938406" y="493820"/>
                </a:lnTo>
                <a:lnTo>
                  <a:pt x="1941297" y="539753"/>
                </a:lnTo>
                <a:lnTo>
                  <a:pt x="1942059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564710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6-1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14473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07964" y="51335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473CB6B-CD4C-450F-A85A-A56EE9C6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42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8EF39F4-1878-49CD-A0F0-7CE1FD2BD977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14770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5473" y="4414087"/>
            <a:ext cx="6784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149633" algn="l"/>
                <a:tab pos="3267205" algn="l"/>
                <a:tab pos="4384777" algn="l"/>
                <a:tab pos="5502349" algn="l"/>
                <a:tab pos="6518324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9281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5-1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1570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367459" y="2836460"/>
            <a:ext cx="524933" cy="777240"/>
          </a:xfrm>
          <a:custGeom>
            <a:avLst/>
            <a:gdLst/>
            <a:ahLst/>
            <a:cxnLst/>
            <a:rect l="l" t="t" r="r" b="b"/>
            <a:pathLst>
              <a:path w="393700" h="582930">
                <a:moveTo>
                  <a:pt x="0" y="0"/>
                </a:moveTo>
                <a:lnTo>
                  <a:pt x="40565" y="3522"/>
                </a:lnTo>
                <a:lnTo>
                  <a:pt x="79463" y="13714"/>
                </a:lnTo>
                <a:lnTo>
                  <a:pt x="116592" y="30010"/>
                </a:lnTo>
                <a:lnTo>
                  <a:pt x="151849" y="51846"/>
                </a:lnTo>
                <a:lnTo>
                  <a:pt x="185133" y="78656"/>
                </a:lnTo>
                <a:lnTo>
                  <a:pt x="216342" y="109876"/>
                </a:lnTo>
                <a:lnTo>
                  <a:pt x="245372" y="144941"/>
                </a:lnTo>
                <a:lnTo>
                  <a:pt x="272123" y="183287"/>
                </a:lnTo>
                <a:lnTo>
                  <a:pt x="296492" y="224348"/>
                </a:lnTo>
                <a:lnTo>
                  <a:pt x="318376" y="267560"/>
                </a:lnTo>
                <a:lnTo>
                  <a:pt x="337673" y="312358"/>
                </a:lnTo>
                <a:lnTo>
                  <a:pt x="354283" y="358177"/>
                </a:lnTo>
                <a:lnTo>
                  <a:pt x="368101" y="404453"/>
                </a:lnTo>
                <a:lnTo>
                  <a:pt x="379026" y="450620"/>
                </a:lnTo>
                <a:lnTo>
                  <a:pt x="386957" y="496114"/>
                </a:lnTo>
                <a:lnTo>
                  <a:pt x="391790" y="540370"/>
                </a:lnTo>
                <a:lnTo>
                  <a:pt x="393424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44485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ED6CA11-1F87-45B2-A724-9FE03BBD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43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4D6C2059-F9EE-489B-A0CA-6B4CCB2D366A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9468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spc="-5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5473" y="4414087"/>
            <a:ext cx="6784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149633" algn="l"/>
                <a:tab pos="3267205" algn="l"/>
                <a:tab pos="4384777" algn="l"/>
                <a:tab pos="5502349" algn="l"/>
                <a:tab pos="6518324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9281" y="4769445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5-1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1570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367459" y="2836460"/>
            <a:ext cx="524933" cy="777240"/>
          </a:xfrm>
          <a:custGeom>
            <a:avLst/>
            <a:gdLst/>
            <a:ahLst/>
            <a:cxnLst/>
            <a:rect l="l" t="t" r="r" b="b"/>
            <a:pathLst>
              <a:path w="393700" h="582930">
                <a:moveTo>
                  <a:pt x="0" y="0"/>
                </a:moveTo>
                <a:lnTo>
                  <a:pt x="40565" y="3522"/>
                </a:lnTo>
                <a:lnTo>
                  <a:pt x="79463" y="13714"/>
                </a:lnTo>
                <a:lnTo>
                  <a:pt x="116592" y="30010"/>
                </a:lnTo>
                <a:lnTo>
                  <a:pt x="151849" y="51846"/>
                </a:lnTo>
                <a:lnTo>
                  <a:pt x="185133" y="78656"/>
                </a:lnTo>
                <a:lnTo>
                  <a:pt x="216342" y="109876"/>
                </a:lnTo>
                <a:lnTo>
                  <a:pt x="245372" y="144941"/>
                </a:lnTo>
                <a:lnTo>
                  <a:pt x="272123" y="183287"/>
                </a:lnTo>
                <a:lnTo>
                  <a:pt x="296492" y="224348"/>
                </a:lnTo>
                <a:lnTo>
                  <a:pt x="318376" y="267560"/>
                </a:lnTo>
                <a:lnTo>
                  <a:pt x="337673" y="312358"/>
                </a:lnTo>
                <a:lnTo>
                  <a:pt x="354283" y="358177"/>
                </a:lnTo>
                <a:lnTo>
                  <a:pt x="368101" y="404453"/>
                </a:lnTo>
                <a:lnTo>
                  <a:pt x="379026" y="450620"/>
                </a:lnTo>
                <a:lnTo>
                  <a:pt x="386957" y="496114"/>
                </a:lnTo>
                <a:lnTo>
                  <a:pt x="391790" y="540370"/>
                </a:lnTo>
                <a:lnTo>
                  <a:pt x="393424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29240" y="5973703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AA8C3CD-B605-4203-8F04-0F765956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44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DBCDAEC2-FAED-4DCC-9949-9E5C071A16B5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05528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7"/>
            <a:ext cx="44475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6666" y="4414087"/>
            <a:ext cx="35331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26720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6029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8-1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4" y="5133539"/>
          <a:ext cx="1047072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55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8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504522" y="2836460"/>
            <a:ext cx="1612900" cy="777240"/>
          </a:xfrm>
          <a:custGeom>
            <a:avLst/>
            <a:gdLst/>
            <a:ahLst/>
            <a:cxnLst/>
            <a:rect l="l" t="t" r="r" b="b"/>
            <a:pathLst>
              <a:path w="1209675" h="582930">
                <a:moveTo>
                  <a:pt x="0" y="0"/>
                </a:moveTo>
                <a:lnTo>
                  <a:pt x="23487" y="39076"/>
                </a:lnTo>
                <a:lnTo>
                  <a:pt x="52154" y="73878"/>
                </a:lnTo>
                <a:lnTo>
                  <a:pt x="85352" y="104816"/>
                </a:lnTo>
                <a:lnTo>
                  <a:pt x="122430" y="132297"/>
                </a:lnTo>
                <a:lnTo>
                  <a:pt x="162739" y="156731"/>
                </a:lnTo>
                <a:lnTo>
                  <a:pt x="205630" y="178528"/>
                </a:lnTo>
                <a:lnTo>
                  <a:pt x="250454" y="198096"/>
                </a:lnTo>
                <a:lnTo>
                  <a:pt x="296560" y="215845"/>
                </a:lnTo>
                <a:lnTo>
                  <a:pt x="343300" y="232183"/>
                </a:lnTo>
                <a:lnTo>
                  <a:pt x="390023" y="247519"/>
                </a:lnTo>
                <a:lnTo>
                  <a:pt x="436081" y="262263"/>
                </a:lnTo>
                <a:lnTo>
                  <a:pt x="480824" y="276824"/>
                </a:lnTo>
                <a:lnTo>
                  <a:pt x="526255" y="288751"/>
                </a:lnTo>
                <a:lnTo>
                  <a:pt x="573119" y="295492"/>
                </a:lnTo>
                <a:lnTo>
                  <a:pt x="621112" y="298043"/>
                </a:lnTo>
                <a:lnTo>
                  <a:pt x="669928" y="297404"/>
                </a:lnTo>
                <a:lnTo>
                  <a:pt x="719265" y="294572"/>
                </a:lnTo>
                <a:lnTo>
                  <a:pt x="768818" y="290546"/>
                </a:lnTo>
                <a:lnTo>
                  <a:pt x="818282" y="286324"/>
                </a:lnTo>
                <a:lnTo>
                  <a:pt x="867355" y="282904"/>
                </a:lnTo>
                <a:lnTo>
                  <a:pt x="915731" y="281284"/>
                </a:lnTo>
                <a:lnTo>
                  <a:pt x="963106" y="282462"/>
                </a:lnTo>
                <a:lnTo>
                  <a:pt x="1009177" y="287437"/>
                </a:lnTo>
                <a:lnTo>
                  <a:pt x="1053640" y="297207"/>
                </a:lnTo>
                <a:lnTo>
                  <a:pt x="1096189" y="312770"/>
                </a:lnTo>
                <a:lnTo>
                  <a:pt x="1136522" y="335124"/>
                </a:lnTo>
                <a:lnTo>
                  <a:pt x="1166780" y="364074"/>
                </a:lnTo>
                <a:lnTo>
                  <a:pt x="1187231" y="401437"/>
                </a:lnTo>
                <a:lnTo>
                  <a:pt x="1199797" y="444602"/>
                </a:lnTo>
                <a:lnTo>
                  <a:pt x="1206396" y="490961"/>
                </a:lnTo>
                <a:lnTo>
                  <a:pt x="1208948" y="537904"/>
                </a:lnTo>
                <a:lnTo>
                  <a:pt x="1209372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56668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5F81489-B542-438E-B534-40F3578C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45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9E1EFCC1-B6DC-43D6-96B9-11A5054964DE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72251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7"/>
            <a:ext cx="44475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6666" y="4414087"/>
            <a:ext cx="35331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26720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6029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8-1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4" y="5133539"/>
          <a:ext cx="1047072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55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8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504522" y="2836460"/>
            <a:ext cx="1612900" cy="777240"/>
          </a:xfrm>
          <a:custGeom>
            <a:avLst/>
            <a:gdLst/>
            <a:ahLst/>
            <a:cxnLst/>
            <a:rect l="l" t="t" r="r" b="b"/>
            <a:pathLst>
              <a:path w="1209675" h="582930">
                <a:moveTo>
                  <a:pt x="0" y="0"/>
                </a:moveTo>
                <a:lnTo>
                  <a:pt x="23487" y="39076"/>
                </a:lnTo>
                <a:lnTo>
                  <a:pt x="52154" y="73878"/>
                </a:lnTo>
                <a:lnTo>
                  <a:pt x="85352" y="104816"/>
                </a:lnTo>
                <a:lnTo>
                  <a:pt x="122430" y="132297"/>
                </a:lnTo>
                <a:lnTo>
                  <a:pt x="162739" y="156731"/>
                </a:lnTo>
                <a:lnTo>
                  <a:pt x="205630" y="178528"/>
                </a:lnTo>
                <a:lnTo>
                  <a:pt x="250454" y="198096"/>
                </a:lnTo>
                <a:lnTo>
                  <a:pt x="296560" y="215845"/>
                </a:lnTo>
                <a:lnTo>
                  <a:pt x="343300" y="232183"/>
                </a:lnTo>
                <a:lnTo>
                  <a:pt x="390023" y="247519"/>
                </a:lnTo>
                <a:lnTo>
                  <a:pt x="436081" y="262263"/>
                </a:lnTo>
                <a:lnTo>
                  <a:pt x="480824" y="276824"/>
                </a:lnTo>
                <a:lnTo>
                  <a:pt x="526255" y="288751"/>
                </a:lnTo>
                <a:lnTo>
                  <a:pt x="573119" y="295492"/>
                </a:lnTo>
                <a:lnTo>
                  <a:pt x="621112" y="298043"/>
                </a:lnTo>
                <a:lnTo>
                  <a:pt x="669928" y="297404"/>
                </a:lnTo>
                <a:lnTo>
                  <a:pt x="719265" y="294572"/>
                </a:lnTo>
                <a:lnTo>
                  <a:pt x="768818" y="290546"/>
                </a:lnTo>
                <a:lnTo>
                  <a:pt x="818282" y="286324"/>
                </a:lnTo>
                <a:lnTo>
                  <a:pt x="867355" y="282904"/>
                </a:lnTo>
                <a:lnTo>
                  <a:pt x="915731" y="281284"/>
                </a:lnTo>
                <a:lnTo>
                  <a:pt x="963106" y="282462"/>
                </a:lnTo>
                <a:lnTo>
                  <a:pt x="1009177" y="287437"/>
                </a:lnTo>
                <a:lnTo>
                  <a:pt x="1053640" y="297207"/>
                </a:lnTo>
                <a:lnTo>
                  <a:pt x="1096189" y="312770"/>
                </a:lnTo>
                <a:lnTo>
                  <a:pt x="1136522" y="335124"/>
                </a:lnTo>
                <a:lnTo>
                  <a:pt x="1166780" y="364074"/>
                </a:lnTo>
                <a:lnTo>
                  <a:pt x="1187231" y="401437"/>
                </a:lnTo>
                <a:lnTo>
                  <a:pt x="1199797" y="444602"/>
                </a:lnTo>
                <a:lnTo>
                  <a:pt x="1206396" y="490961"/>
                </a:lnTo>
                <a:lnTo>
                  <a:pt x="1208948" y="537904"/>
                </a:lnTo>
                <a:lnTo>
                  <a:pt x="1209372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87549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76471FB-CB8C-4499-9616-B9486F27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46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7433C998-FD73-47C3-B050-0E191F913D96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8625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1571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1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8838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2-1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4" y="5133539"/>
          <a:ext cx="10469029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875493" y="2817028"/>
            <a:ext cx="3768513" cy="796713"/>
          </a:xfrm>
          <a:custGeom>
            <a:avLst/>
            <a:gdLst/>
            <a:ahLst/>
            <a:cxnLst/>
            <a:rect l="l" t="t" r="r" b="b"/>
            <a:pathLst>
              <a:path w="2826385" h="597535">
                <a:moveTo>
                  <a:pt x="2802295" y="0"/>
                </a:moveTo>
                <a:lnTo>
                  <a:pt x="2805525" y="41742"/>
                </a:lnTo>
                <a:lnTo>
                  <a:pt x="2812862" y="86332"/>
                </a:lnTo>
                <a:lnTo>
                  <a:pt x="2820782" y="131621"/>
                </a:lnTo>
                <a:lnTo>
                  <a:pt x="2825756" y="175464"/>
                </a:lnTo>
                <a:lnTo>
                  <a:pt x="2824259" y="215714"/>
                </a:lnTo>
                <a:lnTo>
                  <a:pt x="2787745" y="276849"/>
                </a:lnTo>
                <a:lnTo>
                  <a:pt x="2747738" y="301269"/>
                </a:lnTo>
                <a:lnTo>
                  <a:pt x="2706307" y="322348"/>
                </a:lnTo>
                <a:lnTo>
                  <a:pt x="2663571" y="340317"/>
                </a:lnTo>
                <a:lnTo>
                  <a:pt x="2619649" y="355407"/>
                </a:lnTo>
                <a:lnTo>
                  <a:pt x="2574659" y="367850"/>
                </a:lnTo>
                <a:lnTo>
                  <a:pt x="2528719" y="377876"/>
                </a:lnTo>
                <a:lnTo>
                  <a:pt x="2481948" y="385716"/>
                </a:lnTo>
                <a:lnTo>
                  <a:pt x="2434463" y="391602"/>
                </a:lnTo>
                <a:lnTo>
                  <a:pt x="2386384" y="395764"/>
                </a:lnTo>
                <a:lnTo>
                  <a:pt x="2337829" y="398433"/>
                </a:lnTo>
                <a:lnTo>
                  <a:pt x="2288915" y="399840"/>
                </a:lnTo>
                <a:lnTo>
                  <a:pt x="2239762" y="400217"/>
                </a:lnTo>
                <a:lnTo>
                  <a:pt x="2190488" y="399794"/>
                </a:lnTo>
                <a:lnTo>
                  <a:pt x="2141210" y="398803"/>
                </a:lnTo>
                <a:lnTo>
                  <a:pt x="2092048" y="397473"/>
                </a:lnTo>
                <a:lnTo>
                  <a:pt x="2043120" y="396037"/>
                </a:lnTo>
                <a:lnTo>
                  <a:pt x="1994544" y="394725"/>
                </a:lnTo>
                <a:lnTo>
                  <a:pt x="1946439" y="393769"/>
                </a:lnTo>
                <a:lnTo>
                  <a:pt x="1898922" y="393399"/>
                </a:lnTo>
                <a:lnTo>
                  <a:pt x="1847894" y="393498"/>
                </a:lnTo>
                <a:lnTo>
                  <a:pt x="1796838" y="393766"/>
                </a:lnTo>
                <a:lnTo>
                  <a:pt x="1745761" y="394157"/>
                </a:lnTo>
                <a:lnTo>
                  <a:pt x="1694665" y="394625"/>
                </a:lnTo>
                <a:lnTo>
                  <a:pt x="1643556" y="395125"/>
                </a:lnTo>
                <a:lnTo>
                  <a:pt x="1592438" y="395611"/>
                </a:lnTo>
                <a:lnTo>
                  <a:pt x="1541316" y="396038"/>
                </a:lnTo>
                <a:lnTo>
                  <a:pt x="1490193" y="396359"/>
                </a:lnTo>
                <a:lnTo>
                  <a:pt x="1439075" y="396530"/>
                </a:lnTo>
                <a:lnTo>
                  <a:pt x="1387966" y="396504"/>
                </a:lnTo>
                <a:lnTo>
                  <a:pt x="1336870" y="396236"/>
                </a:lnTo>
                <a:lnTo>
                  <a:pt x="1285792" y="395681"/>
                </a:lnTo>
                <a:lnTo>
                  <a:pt x="1234736" y="394792"/>
                </a:lnTo>
                <a:lnTo>
                  <a:pt x="1183707" y="393525"/>
                </a:lnTo>
                <a:lnTo>
                  <a:pt x="1132709" y="391833"/>
                </a:lnTo>
                <a:lnTo>
                  <a:pt x="1081747" y="389671"/>
                </a:lnTo>
                <a:lnTo>
                  <a:pt x="1030825" y="386993"/>
                </a:lnTo>
                <a:lnTo>
                  <a:pt x="979948" y="383754"/>
                </a:lnTo>
                <a:lnTo>
                  <a:pt x="929120" y="379909"/>
                </a:lnTo>
                <a:lnTo>
                  <a:pt x="878345" y="375410"/>
                </a:lnTo>
                <a:lnTo>
                  <a:pt x="827628" y="370214"/>
                </a:lnTo>
                <a:lnTo>
                  <a:pt x="776974" y="364274"/>
                </a:lnTo>
                <a:lnTo>
                  <a:pt x="728507" y="357501"/>
                </a:lnTo>
                <a:lnTo>
                  <a:pt x="679713" y="349525"/>
                </a:lnTo>
                <a:lnTo>
                  <a:pt x="630665" y="340751"/>
                </a:lnTo>
                <a:lnTo>
                  <a:pt x="581435" y="331583"/>
                </a:lnTo>
                <a:lnTo>
                  <a:pt x="532093" y="322427"/>
                </a:lnTo>
                <a:lnTo>
                  <a:pt x="482713" y="313687"/>
                </a:lnTo>
                <a:lnTo>
                  <a:pt x="433367" y="305767"/>
                </a:lnTo>
                <a:lnTo>
                  <a:pt x="384125" y="299074"/>
                </a:lnTo>
                <a:lnTo>
                  <a:pt x="335061" y="294012"/>
                </a:lnTo>
                <a:lnTo>
                  <a:pt x="286247" y="290984"/>
                </a:lnTo>
                <a:lnTo>
                  <a:pt x="237753" y="290398"/>
                </a:lnTo>
                <a:lnTo>
                  <a:pt x="189653" y="292656"/>
                </a:lnTo>
                <a:lnTo>
                  <a:pt x="142018" y="298164"/>
                </a:lnTo>
                <a:lnTo>
                  <a:pt x="94920" y="307327"/>
                </a:lnTo>
                <a:lnTo>
                  <a:pt x="48431" y="320549"/>
                </a:lnTo>
                <a:lnTo>
                  <a:pt x="4154" y="372034"/>
                </a:lnTo>
                <a:lnTo>
                  <a:pt x="0" y="412613"/>
                </a:lnTo>
                <a:lnTo>
                  <a:pt x="3035" y="458714"/>
                </a:lnTo>
                <a:lnTo>
                  <a:pt x="9661" y="507063"/>
                </a:lnTo>
                <a:lnTo>
                  <a:pt x="16276" y="554383"/>
                </a:lnTo>
                <a:lnTo>
                  <a:pt x="19281" y="597398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220201" y="599523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FDDA974-8DDF-4868-8A3F-BC11AFBF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47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1452E145-6DA0-44E5-86D3-C7A8658FCECB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48468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1571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1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8838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2-1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4" y="5133539"/>
          <a:ext cx="10469029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875493" y="2817028"/>
            <a:ext cx="3768513" cy="796713"/>
          </a:xfrm>
          <a:custGeom>
            <a:avLst/>
            <a:gdLst/>
            <a:ahLst/>
            <a:cxnLst/>
            <a:rect l="l" t="t" r="r" b="b"/>
            <a:pathLst>
              <a:path w="2826385" h="597535">
                <a:moveTo>
                  <a:pt x="2802295" y="0"/>
                </a:moveTo>
                <a:lnTo>
                  <a:pt x="2805525" y="41742"/>
                </a:lnTo>
                <a:lnTo>
                  <a:pt x="2812862" y="86332"/>
                </a:lnTo>
                <a:lnTo>
                  <a:pt x="2820782" y="131621"/>
                </a:lnTo>
                <a:lnTo>
                  <a:pt x="2825756" y="175464"/>
                </a:lnTo>
                <a:lnTo>
                  <a:pt x="2824259" y="215714"/>
                </a:lnTo>
                <a:lnTo>
                  <a:pt x="2787745" y="276849"/>
                </a:lnTo>
                <a:lnTo>
                  <a:pt x="2747738" y="301269"/>
                </a:lnTo>
                <a:lnTo>
                  <a:pt x="2706307" y="322348"/>
                </a:lnTo>
                <a:lnTo>
                  <a:pt x="2663571" y="340317"/>
                </a:lnTo>
                <a:lnTo>
                  <a:pt x="2619649" y="355407"/>
                </a:lnTo>
                <a:lnTo>
                  <a:pt x="2574659" y="367850"/>
                </a:lnTo>
                <a:lnTo>
                  <a:pt x="2528719" y="377876"/>
                </a:lnTo>
                <a:lnTo>
                  <a:pt x="2481948" y="385716"/>
                </a:lnTo>
                <a:lnTo>
                  <a:pt x="2434463" y="391602"/>
                </a:lnTo>
                <a:lnTo>
                  <a:pt x="2386384" y="395764"/>
                </a:lnTo>
                <a:lnTo>
                  <a:pt x="2337829" y="398433"/>
                </a:lnTo>
                <a:lnTo>
                  <a:pt x="2288915" y="399840"/>
                </a:lnTo>
                <a:lnTo>
                  <a:pt x="2239762" y="400217"/>
                </a:lnTo>
                <a:lnTo>
                  <a:pt x="2190488" y="399794"/>
                </a:lnTo>
                <a:lnTo>
                  <a:pt x="2141210" y="398803"/>
                </a:lnTo>
                <a:lnTo>
                  <a:pt x="2092048" y="397473"/>
                </a:lnTo>
                <a:lnTo>
                  <a:pt x="2043120" y="396037"/>
                </a:lnTo>
                <a:lnTo>
                  <a:pt x="1994544" y="394725"/>
                </a:lnTo>
                <a:lnTo>
                  <a:pt x="1946439" y="393769"/>
                </a:lnTo>
                <a:lnTo>
                  <a:pt x="1898922" y="393399"/>
                </a:lnTo>
                <a:lnTo>
                  <a:pt x="1847894" y="393498"/>
                </a:lnTo>
                <a:lnTo>
                  <a:pt x="1796838" y="393766"/>
                </a:lnTo>
                <a:lnTo>
                  <a:pt x="1745761" y="394157"/>
                </a:lnTo>
                <a:lnTo>
                  <a:pt x="1694665" y="394625"/>
                </a:lnTo>
                <a:lnTo>
                  <a:pt x="1643556" y="395125"/>
                </a:lnTo>
                <a:lnTo>
                  <a:pt x="1592438" y="395611"/>
                </a:lnTo>
                <a:lnTo>
                  <a:pt x="1541316" y="396038"/>
                </a:lnTo>
                <a:lnTo>
                  <a:pt x="1490193" y="396359"/>
                </a:lnTo>
                <a:lnTo>
                  <a:pt x="1439075" y="396530"/>
                </a:lnTo>
                <a:lnTo>
                  <a:pt x="1387966" y="396504"/>
                </a:lnTo>
                <a:lnTo>
                  <a:pt x="1336870" y="396236"/>
                </a:lnTo>
                <a:lnTo>
                  <a:pt x="1285792" y="395681"/>
                </a:lnTo>
                <a:lnTo>
                  <a:pt x="1234736" y="394792"/>
                </a:lnTo>
                <a:lnTo>
                  <a:pt x="1183707" y="393525"/>
                </a:lnTo>
                <a:lnTo>
                  <a:pt x="1132709" y="391833"/>
                </a:lnTo>
                <a:lnTo>
                  <a:pt x="1081747" y="389671"/>
                </a:lnTo>
                <a:lnTo>
                  <a:pt x="1030825" y="386993"/>
                </a:lnTo>
                <a:lnTo>
                  <a:pt x="979948" y="383754"/>
                </a:lnTo>
                <a:lnTo>
                  <a:pt x="929120" y="379909"/>
                </a:lnTo>
                <a:lnTo>
                  <a:pt x="878345" y="375410"/>
                </a:lnTo>
                <a:lnTo>
                  <a:pt x="827628" y="370214"/>
                </a:lnTo>
                <a:lnTo>
                  <a:pt x="776974" y="364274"/>
                </a:lnTo>
                <a:lnTo>
                  <a:pt x="728507" y="357501"/>
                </a:lnTo>
                <a:lnTo>
                  <a:pt x="679713" y="349525"/>
                </a:lnTo>
                <a:lnTo>
                  <a:pt x="630665" y="340751"/>
                </a:lnTo>
                <a:lnTo>
                  <a:pt x="581435" y="331583"/>
                </a:lnTo>
                <a:lnTo>
                  <a:pt x="532093" y="322427"/>
                </a:lnTo>
                <a:lnTo>
                  <a:pt x="482713" y="313687"/>
                </a:lnTo>
                <a:lnTo>
                  <a:pt x="433367" y="305767"/>
                </a:lnTo>
                <a:lnTo>
                  <a:pt x="384125" y="299074"/>
                </a:lnTo>
                <a:lnTo>
                  <a:pt x="335061" y="294012"/>
                </a:lnTo>
                <a:lnTo>
                  <a:pt x="286247" y="290984"/>
                </a:lnTo>
                <a:lnTo>
                  <a:pt x="237753" y="290398"/>
                </a:lnTo>
                <a:lnTo>
                  <a:pt x="189653" y="292656"/>
                </a:lnTo>
                <a:lnTo>
                  <a:pt x="142018" y="298164"/>
                </a:lnTo>
                <a:lnTo>
                  <a:pt x="94920" y="307327"/>
                </a:lnTo>
                <a:lnTo>
                  <a:pt x="48431" y="320549"/>
                </a:lnTo>
                <a:lnTo>
                  <a:pt x="4154" y="372034"/>
                </a:lnTo>
                <a:lnTo>
                  <a:pt x="0" y="412613"/>
                </a:lnTo>
                <a:lnTo>
                  <a:pt x="3035" y="458714"/>
                </a:lnTo>
                <a:lnTo>
                  <a:pt x="9661" y="507063"/>
                </a:lnTo>
                <a:lnTo>
                  <a:pt x="16276" y="554383"/>
                </a:lnTo>
                <a:lnTo>
                  <a:pt x="19281" y="597398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220201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AF20862-12AD-438E-9466-92C6500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48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2C21327F-2E3A-45C7-8ED3-E1E8946529BA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40640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6818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7"/>
            <a:ext cx="44475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6666" y="4414087"/>
            <a:ext cx="35331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26720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6029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7-1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39272"/>
              </p:ext>
            </p:extLst>
          </p:nvPr>
        </p:nvGraphicFramePr>
        <p:xfrm>
          <a:off x="807965" y="5133539"/>
          <a:ext cx="1047157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3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155886" y="2817028"/>
            <a:ext cx="676487" cy="796713"/>
          </a:xfrm>
          <a:custGeom>
            <a:avLst/>
            <a:gdLst/>
            <a:ahLst/>
            <a:cxnLst/>
            <a:rect l="l" t="t" r="r" b="b"/>
            <a:pathLst>
              <a:path w="507364" h="597535">
                <a:moveTo>
                  <a:pt x="480824" y="0"/>
                </a:moveTo>
                <a:lnTo>
                  <a:pt x="492133" y="44655"/>
                </a:lnTo>
                <a:lnTo>
                  <a:pt x="501055" y="92691"/>
                </a:lnTo>
                <a:lnTo>
                  <a:pt x="506387" y="142282"/>
                </a:lnTo>
                <a:lnTo>
                  <a:pt x="506927" y="191603"/>
                </a:lnTo>
                <a:lnTo>
                  <a:pt x="501472" y="238830"/>
                </a:lnTo>
                <a:lnTo>
                  <a:pt x="488822" y="282139"/>
                </a:lnTo>
                <a:lnTo>
                  <a:pt x="467773" y="319703"/>
                </a:lnTo>
                <a:lnTo>
                  <a:pt x="437124" y="349699"/>
                </a:lnTo>
                <a:lnTo>
                  <a:pt x="394255" y="370605"/>
                </a:lnTo>
                <a:lnTo>
                  <a:pt x="346753" y="379503"/>
                </a:lnTo>
                <a:lnTo>
                  <a:pt x="296380" y="381313"/>
                </a:lnTo>
                <a:lnTo>
                  <a:pt x="244904" y="380952"/>
                </a:lnTo>
                <a:lnTo>
                  <a:pt x="194088" y="383341"/>
                </a:lnTo>
                <a:lnTo>
                  <a:pt x="145699" y="393399"/>
                </a:lnTo>
                <a:lnTo>
                  <a:pt x="107381" y="411881"/>
                </a:lnTo>
                <a:lnTo>
                  <a:pt x="72692" y="439460"/>
                </a:lnTo>
                <a:lnTo>
                  <a:pt x="43121" y="473967"/>
                </a:lnTo>
                <a:lnTo>
                  <a:pt x="20157" y="513237"/>
                </a:lnTo>
                <a:lnTo>
                  <a:pt x="5287" y="555103"/>
                </a:lnTo>
                <a:lnTo>
                  <a:pt x="0" y="597398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225364" y="5947220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723A18B-0CDF-4259-AF5C-AA99D492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49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E3C3EDFD-9A47-48C3-8A74-EF1C58DF6C50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0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two (more)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that any algorithm in this model must take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steps.</a:t>
            </a:r>
          </a:p>
          <a:p>
            <a:pPr lvl="1"/>
            <a:endParaRPr lang="en-US" dirty="0"/>
          </a:p>
          <a:p>
            <a:r>
              <a:rPr lang="en-US" dirty="0"/>
              <a:t>Another model </a:t>
            </a:r>
            <a:r>
              <a:rPr lang="en-US" sz="2000" dirty="0">
                <a:solidFill>
                  <a:schemeClr val="tx2"/>
                </a:solidFill>
              </a:rPr>
              <a:t>(more reasonable than the stick model</a:t>
            </a:r>
            <a:r>
              <a:rPr lang="mr-IN" sz="2000" dirty="0">
                <a:solidFill>
                  <a:schemeClr val="tx2"/>
                </a:solidFill>
              </a:rPr>
              <a:t>…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CountingSort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18603"/>
            <a:ext cx="1257300" cy="1141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690689"/>
            <a:ext cx="1208190" cy="149069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CE844F-43B6-4FE1-B19B-D30FCE0A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2DD88-71DA-4B68-B269-27D3883A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5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6818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4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7"/>
            <a:ext cx="44475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6666" y="4414087"/>
            <a:ext cx="35331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33658" algn="l"/>
                <a:tab pos="2251229" algn="l"/>
                <a:tab pos="3267205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76029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7-1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157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3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155886" y="2817028"/>
            <a:ext cx="676487" cy="796713"/>
          </a:xfrm>
          <a:custGeom>
            <a:avLst/>
            <a:gdLst/>
            <a:ahLst/>
            <a:cxnLst/>
            <a:rect l="l" t="t" r="r" b="b"/>
            <a:pathLst>
              <a:path w="507364" h="597535">
                <a:moveTo>
                  <a:pt x="480824" y="0"/>
                </a:moveTo>
                <a:lnTo>
                  <a:pt x="492133" y="44655"/>
                </a:lnTo>
                <a:lnTo>
                  <a:pt x="501055" y="92691"/>
                </a:lnTo>
                <a:lnTo>
                  <a:pt x="506387" y="142282"/>
                </a:lnTo>
                <a:lnTo>
                  <a:pt x="506927" y="191603"/>
                </a:lnTo>
                <a:lnTo>
                  <a:pt x="501472" y="238830"/>
                </a:lnTo>
                <a:lnTo>
                  <a:pt x="488822" y="282139"/>
                </a:lnTo>
                <a:lnTo>
                  <a:pt x="467773" y="319703"/>
                </a:lnTo>
                <a:lnTo>
                  <a:pt x="437124" y="349699"/>
                </a:lnTo>
                <a:lnTo>
                  <a:pt x="394255" y="370605"/>
                </a:lnTo>
                <a:lnTo>
                  <a:pt x="346753" y="379503"/>
                </a:lnTo>
                <a:lnTo>
                  <a:pt x="296380" y="381313"/>
                </a:lnTo>
                <a:lnTo>
                  <a:pt x="244904" y="380952"/>
                </a:lnTo>
                <a:lnTo>
                  <a:pt x="194088" y="383341"/>
                </a:lnTo>
                <a:lnTo>
                  <a:pt x="145699" y="393399"/>
                </a:lnTo>
                <a:lnTo>
                  <a:pt x="107381" y="411881"/>
                </a:lnTo>
                <a:lnTo>
                  <a:pt x="72692" y="439460"/>
                </a:lnTo>
                <a:lnTo>
                  <a:pt x="43121" y="473967"/>
                </a:lnTo>
                <a:lnTo>
                  <a:pt x="20157" y="513237"/>
                </a:lnTo>
                <a:lnTo>
                  <a:pt x="5287" y="555103"/>
                </a:lnTo>
                <a:lnTo>
                  <a:pt x="0" y="597398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250213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07B0A36-758D-42FB-869B-C0F333E1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50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8187CAFC-D890-4540-A434-8FC480E1859A}"/>
              </a:ext>
            </a:extLst>
          </p:cNvPr>
          <p:cNvSpPr txBox="1">
            <a:spLocks/>
          </p:cNvSpPr>
          <p:nvPr/>
        </p:nvSpPr>
        <p:spPr>
          <a:xfrm>
            <a:off x="1200076" y="5974714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37818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0725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24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0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8838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1-1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77649" y="5133539"/>
          <a:ext cx="10493581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823493" y="2836460"/>
            <a:ext cx="6023187" cy="777240"/>
          </a:xfrm>
          <a:custGeom>
            <a:avLst/>
            <a:gdLst/>
            <a:ahLst/>
            <a:cxnLst/>
            <a:rect l="l" t="t" r="r" b="b"/>
            <a:pathLst>
              <a:path w="4517390" h="582930">
                <a:moveTo>
                  <a:pt x="4516940" y="0"/>
                </a:moveTo>
                <a:lnTo>
                  <a:pt x="4505226" y="37909"/>
                </a:lnTo>
                <a:lnTo>
                  <a:pt x="4471279" y="104670"/>
                </a:lnTo>
                <a:lnTo>
                  <a:pt x="4424491" y="160174"/>
                </a:lnTo>
                <a:lnTo>
                  <a:pt x="4366281" y="205407"/>
                </a:lnTo>
                <a:lnTo>
                  <a:pt x="4298066" y="241354"/>
                </a:lnTo>
                <a:lnTo>
                  <a:pt x="4260650" y="256154"/>
                </a:lnTo>
                <a:lnTo>
                  <a:pt x="4221265" y="269003"/>
                </a:lnTo>
                <a:lnTo>
                  <a:pt x="4180087" y="280023"/>
                </a:lnTo>
                <a:lnTo>
                  <a:pt x="4137295" y="289339"/>
                </a:lnTo>
                <a:lnTo>
                  <a:pt x="4093065" y="297073"/>
                </a:lnTo>
                <a:lnTo>
                  <a:pt x="4047575" y="303348"/>
                </a:lnTo>
                <a:lnTo>
                  <a:pt x="4001002" y="308288"/>
                </a:lnTo>
                <a:lnTo>
                  <a:pt x="3953524" y="312016"/>
                </a:lnTo>
                <a:lnTo>
                  <a:pt x="3905317" y="314655"/>
                </a:lnTo>
                <a:lnTo>
                  <a:pt x="3856558" y="316329"/>
                </a:lnTo>
                <a:lnTo>
                  <a:pt x="3807426" y="317161"/>
                </a:lnTo>
                <a:lnTo>
                  <a:pt x="3758097" y="317273"/>
                </a:lnTo>
                <a:lnTo>
                  <a:pt x="3708749" y="316790"/>
                </a:lnTo>
                <a:lnTo>
                  <a:pt x="3659559" y="315835"/>
                </a:lnTo>
                <a:lnTo>
                  <a:pt x="3610704" y="314530"/>
                </a:lnTo>
                <a:lnTo>
                  <a:pt x="3562361" y="313000"/>
                </a:lnTo>
                <a:lnTo>
                  <a:pt x="3514708" y="311367"/>
                </a:lnTo>
                <a:lnTo>
                  <a:pt x="3467922" y="309754"/>
                </a:lnTo>
                <a:lnTo>
                  <a:pt x="3422180" y="308285"/>
                </a:lnTo>
                <a:lnTo>
                  <a:pt x="3377660" y="307083"/>
                </a:lnTo>
                <a:lnTo>
                  <a:pt x="3334538" y="306272"/>
                </a:lnTo>
                <a:lnTo>
                  <a:pt x="3292993" y="305974"/>
                </a:lnTo>
                <a:lnTo>
                  <a:pt x="3242302" y="305863"/>
                </a:lnTo>
                <a:lnTo>
                  <a:pt x="3191614" y="305536"/>
                </a:lnTo>
                <a:lnTo>
                  <a:pt x="3140929" y="305004"/>
                </a:lnTo>
                <a:lnTo>
                  <a:pt x="3090248" y="304277"/>
                </a:lnTo>
                <a:lnTo>
                  <a:pt x="3039570" y="303366"/>
                </a:lnTo>
                <a:lnTo>
                  <a:pt x="2988894" y="302279"/>
                </a:lnTo>
                <a:lnTo>
                  <a:pt x="2938221" y="301029"/>
                </a:lnTo>
                <a:lnTo>
                  <a:pt x="2887551" y="299625"/>
                </a:lnTo>
                <a:lnTo>
                  <a:pt x="2836883" y="298077"/>
                </a:lnTo>
                <a:lnTo>
                  <a:pt x="2786217" y="296396"/>
                </a:lnTo>
                <a:lnTo>
                  <a:pt x="2735553" y="294591"/>
                </a:lnTo>
                <a:lnTo>
                  <a:pt x="2684890" y="292674"/>
                </a:lnTo>
                <a:lnTo>
                  <a:pt x="2634230" y="290654"/>
                </a:lnTo>
                <a:lnTo>
                  <a:pt x="2583571" y="288541"/>
                </a:lnTo>
                <a:lnTo>
                  <a:pt x="2532913" y="286347"/>
                </a:lnTo>
                <a:lnTo>
                  <a:pt x="2482257" y="284081"/>
                </a:lnTo>
                <a:lnTo>
                  <a:pt x="2431601" y="281753"/>
                </a:lnTo>
                <a:lnTo>
                  <a:pt x="2380946" y="279374"/>
                </a:lnTo>
                <a:lnTo>
                  <a:pt x="2330292" y="276953"/>
                </a:lnTo>
                <a:lnTo>
                  <a:pt x="2279639" y="274502"/>
                </a:lnTo>
                <a:lnTo>
                  <a:pt x="2228986" y="272031"/>
                </a:lnTo>
                <a:lnTo>
                  <a:pt x="2178333" y="269549"/>
                </a:lnTo>
                <a:lnTo>
                  <a:pt x="2127680" y="267067"/>
                </a:lnTo>
                <a:lnTo>
                  <a:pt x="2077026" y="264596"/>
                </a:lnTo>
                <a:lnTo>
                  <a:pt x="2026373" y="262145"/>
                </a:lnTo>
                <a:lnTo>
                  <a:pt x="1975719" y="259724"/>
                </a:lnTo>
                <a:lnTo>
                  <a:pt x="1925064" y="257345"/>
                </a:lnTo>
                <a:lnTo>
                  <a:pt x="1874409" y="255017"/>
                </a:lnTo>
                <a:lnTo>
                  <a:pt x="1823752" y="252751"/>
                </a:lnTo>
                <a:lnTo>
                  <a:pt x="1773094" y="250557"/>
                </a:lnTo>
                <a:lnTo>
                  <a:pt x="1722435" y="248444"/>
                </a:lnTo>
                <a:lnTo>
                  <a:pt x="1671775" y="246424"/>
                </a:lnTo>
                <a:lnTo>
                  <a:pt x="1621113" y="244507"/>
                </a:lnTo>
                <a:lnTo>
                  <a:pt x="1570449" y="242702"/>
                </a:lnTo>
                <a:lnTo>
                  <a:pt x="1519783" y="241021"/>
                </a:lnTo>
                <a:lnTo>
                  <a:pt x="1469115" y="239473"/>
                </a:lnTo>
                <a:lnTo>
                  <a:pt x="1418444" y="238069"/>
                </a:lnTo>
                <a:lnTo>
                  <a:pt x="1367771" y="236819"/>
                </a:lnTo>
                <a:lnTo>
                  <a:pt x="1317096" y="235732"/>
                </a:lnTo>
                <a:lnTo>
                  <a:pt x="1266417" y="234821"/>
                </a:lnTo>
                <a:lnTo>
                  <a:pt x="1215736" y="234094"/>
                </a:lnTo>
                <a:lnTo>
                  <a:pt x="1165051" y="233562"/>
                </a:lnTo>
                <a:lnTo>
                  <a:pt x="1114364" y="233235"/>
                </a:lnTo>
                <a:lnTo>
                  <a:pt x="1063672" y="233124"/>
                </a:lnTo>
                <a:lnTo>
                  <a:pt x="1013054" y="234478"/>
                </a:lnTo>
                <a:lnTo>
                  <a:pt x="962638" y="238341"/>
                </a:lnTo>
                <a:lnTo>
                  <a:pt x="912409" y="244418"/>
                </a:lnTo>
                <a:lnTo>
                  <a:pt x="862352" y="252410"/>
                </a:lnTo>
                <a:lnTo>
                  <a:pt x="812453" y="262021"/>
                </a:lnTo>
                <a:lnTo>
                  <a:pt x="762695" y="272955"/>
                </a:lnTo>
                <a:lnTo>
                  <a:pt x="713064" y="284914"/>
                </a:lnTo>
                <a:lnTo>
                  <a:pt x="663544" y="297601"/>
                </a:lnTo>
                <a:lnTo>
                  <a:pt x="614120" y="310720"/>
                </a:lnTo>
                <a:lnTo>
                  <a:pt x="564777" y="323974"/>
                </a:lnTo>
                <a:lnTo>
                  <a:pt x="515500" y="337066"/>
                </a:lnTo>
                <a:lnTo>
                  <a:pt x="466274" y="349699"/>
                </a:lnTo>
                <a:lnTo>
                  <a:pt x="420943" y="357964"/>
                </a:lnTo>
                <a:lnTo>
                  <a:pt x="374203" y="361709"/>
                </a:lnTo>
                <a:lnTo>
                  <a:pt x="326659" y="362677"/>
                </a:lnTo>
                <a:lnTo>
                  <a:pt x="278913" y="362616"/>
                </a:lnTo>
                <a:lnTo>
                  <a:pt x="231568" y="363271"/>
                </a:lnTo>
                <a:lnTo>
                  <a:pt x="185229" y="366389"/>
                </a:lnTo>
                <a:lnTo>
                  <a:pt x="140498" y="373714"/>
                </a:lnTo>
                <a:lnTo>
                  <a:pt x="97979" y="386994"/>
                </a:lnTo>
                <a:lnTo>
                  <a:pt x="58274" y="407974"/>
                </a:lnTo>
                <a:lnTo>
                  <a:pt x="27608" y="441042"/>
                </a:lnTo>
                <a:lnTo>
                  <a:pt x="9972" y="485152"/>
                </a:lnTo>
                <a:lnTo>
                  <a:pt x="1918" y="534385"/>
                </a:lnTo>
                <a:lnTo>
                  <a:pt x="0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87549" y="5977984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68ED5F6-1AB6-4782-935E-A242EBED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51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D82F21E5-0910-4BE4-AAF6-CC15D29AA9FD}"/>
              </a:ext>
            </a:extLst>
          </p:cNvPr>
          <p:cNvSpPr txBox="1">
            <a:spLocks/>
          </p:cNvSpPr>
          <p:nvPr/>
        </p:nvSpPr>
        <p:spPr>
          <a:xfrm>
            <a:off x="1200076" y="5974714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55971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70725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24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70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6" y="4414088"/>
            <a:ext cx="28193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9474" y="4414087"/>
            <a:ext cx="7800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165608" algn="l"/>
                <a:tab pos="4283180" algn="l"/>
                <a:tab pos="5400752" algn="l"/>
                <a:tab pos="6518324" algn="l"/>
                <a:tab pos="7534298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1	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8838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1-1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77649" y="5133539"/>
          <a:ext cx="10493581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823493" y="2836460"/>
            <a:ext cx="6023187" cy="777240"/>
          </a:xfrm>
          <a:custGeom>
            <a:avLst/>
            <a:gdLst/>
            <a:ahLst/>
            <a:cxnLst/>
            <a:rect l="l" t="t" r="r" b="b"/>
            <a:pathLst>
              <a:path w="4517390" h="582930">
                <a:moveTo>
                  <a:pt x="4516940" y="0"/>
                </a:moveTo>
                <a:lnTo>
                  <a:pt x="4505226" y="37909"/>
                </a:lnTo>
                <a:lnTo>
                  <a:pt x="4471279" y="104670"/>
                </a:lnTo>
                <a:lnTo>
                  <a:pt x="4424491" y="160174"/>
                </a:lnTo>
                <a:lnTo>
                  <a:pt x="4366281" y="205407"/>
                </a:lnTo>
                <a:lnTo>
                  <a:pt x="4298066" y="241354"/>
                </a:lnTo>
                <a:lnTo>
                  <a:pt x="4260650" y="256154"/>
                </a:lnTo>
                <a:lnTo>
                  <a:pt x="4221265" y="269003"/>
                </a:lnTo>
                <a:lnTo>
                  <a:pt x="4180087" y="280023"/>
                </a:lnTo>
                <a:lnTo>
                  <a:pt x="4137295" y="289339"/>
                </a:lnTo>
                <a:lnTo>
                  <a:pt x="4093065" y="297073"/>
                </a:lnTo>
                <a:lnTo>
                  <a:pt x="4047575" y="303348"/>
                </a:lnTo>
                <a:lnTo>
                  <a:pt x="4001002" y="308288"/>
                </a:lnTo>
                <a:lnTo>
                  <a:pt x="3953524" y="312016"/>
                </a:lnTo>
                <a:lnTo>
                  <a:pt x="3905317" y="314655"/>
                </a:lnTo>
                <a:lnTo>
                  <a:pt x="3856558" y="316329"/>
                </a:lnTo>
                <a:lnTo>
                  <a:pt x="3807426" y="317161"/>
                </a:lnTo>
                <a:lnTo>
                  <a:pt x="3758097" y="317273"/>
                </a:lnTo>
                <a:lnTo>
                  <a:pt x="3708749" y="316790"/>
                </a:lnTo>
                <a:lnTo>
                  <a:pt x="3659559" y="315835"/>
                </a:lnTo>
                <a:lnTo>
                  <a:pt x="3610704" y="314530"/>
                </a:lnTo>
                <a:lnTo>
                  <a:pt x="3562361" y="313000"/>
                </a:lnTo>
                <a:lnTo>
                  <a:pt x="3514708" y="311367"/>
                </a:lnTo>
                <a:lnTo>
                  <a:pt x="3467922" y="309754"/>
                </a:lnTo>
                <a:lnTo>
                  <a:pt x="3422180" y="308285"/>
                </a:lnTo>
                <a:lnTo>
                  <a:pt x="3377660" y="307083"/>
                </a:lnTo>
                <a:lnTo>
                  <a:pt x="3334538" y="306272"/>
                </a:lnTo>
                <a:lnTo>
                  <a:pt x="3292993" y="305974"/>
                </a:lnTo>
                <a:lnTo>
                  <a:pt x="3242302" y="305863"/>
                </a:lnTo>
                <a:lnTo>
                  <a:pt x="3191614" y="305536"/>
                </a:lnTo>
                <a:lnTo>
                  <a:pt x="3140929" y="305004"/>
                </a:lnTo>
                <a:lnTo>
                  <a:pt x="3090248" y="304277"/>
                </a:lnTo>
                <a:lnTo>
                  <a:pt x="3039570" y="303366"/>
                </a:lnTo>
                <a:lnTo>
                  <a:pt x="2988894" y="302279"/>
                </a:lnTo>
                <a:lnTo>
                  <a:pt x="2938221" y="301029"/>
                </a:lnTo>
                <a:lnTo>
                  <a:pt x="2887551" y="299625"/>
                </a:lnTo>
                <a:lnTo>
                  <a:pt x="2836883" y="298077"/>
                </a:lnTo>
                <a:lnTo>
                  <a:pt x="2786217" y="296396"/>
                </a:lnTo>
                <a:lnTo>
                  <a:pt x="2735553" y="294591"/>
                </a:lnTo>
                <a:lnTo>
                  <a:pt x="2684890" y="292674"/>
                </a:lnTo>
                <a:lnTo>
                  <a:pt x="2634230" y="290654"/>
                </a:lnTo>
                <a:lnTo>
                  <a:pt x="2583571" y="288541"/>
                </a:lnTo>
                <a:lnTo>
                  <a:pt x="2532913" y="286347"/>
                </a:lnTo>
                <a:lnTo>
                  <a:pt x="2482257" y="284081"/>
                </a:lnTo>
                <a:lnTo>
                  <a:pt x="2431601" y="281753"/>
                </a:lnTo>
                <a:lnTo>
                  <a:pt x="2380946" y="279374"/>
                </a:lnTo>
                <a:lnTo>
                  <a:pt x="2330292" y="276953"/>
                </a:lnTo>
                <a:lnTo>
                  <a:pt x="2279639" y="274502"/>
                </a:lnTo>
                <a:lnTo>
                  <a:pt x="2228986" y="272031"/>
                </a:lnTo>
                <a:lnTo>
                  <a:pt x="2178333" y="269549"/>
                </a:lnTo>
                <a:lnTo>
                  <a:pt x="2127680" y="267067"/>
                </a:lnTo>
                <a:lnTo>
                  <a:pt x="2077026" y="264596"/>
                </a:lnTo>
                <a:lnTo>
                  <a:pt x="2026373" y="262145"/>
                </a:lnTo>
                <a:lnTo>
                  <a:pt x="1975719" y="259724"/>
                </a:lnTo>
                <a:lnTo>
                  <a:pt x="1925064" y="257345"/>
                </a:lnTo>
                <a:lnTo>
                  <a:pt x="1874409" y="255017"/>
                </a:lnTo>
                <a:lnTo>
                  <a:pt x="1823752" y="252751"/>
                </a:lnTo>
                <a:lnTo>
                  <a:pt x="1773094" y="250557"/>
                </a:lnTo>
                <a:lnTo>
                  <a:pt x="1722435" y="248444"/>
                </a:lnTo>
                <a:lnTo>
                  <a:pt x="1671775" y="246424"/>
                </a:lnTo>
                <a:lnTo>
                  <a:pt x="1621113" y="244507"/>
                </a:lnTo>
                <a:lnTo>
                  <a:pt x="1570449" y="242702"/>
                </a:lnTo>
                <a:lnTo>
                  <a:pt x="1519783" y="241021"/>
                </a:lnTo>
                <a:lnTo>
                  <a:pt x="1469115" y="239473"/>
                </a:lnTo>
                <a:lnTo>
                  <a:pt x="1418444" y="238069"/>
                </a:lnTo>
                <a:lnTo>
                  <a:pt x="1367771" y="236819"/>
                </a:lnTo>
                <a:lnTo>
                  <a:pt x="1317096" y="235732"/>
                </a:lnTo>
                <a:lnTo>
                  <a:pt x="1266417" y="234821"/>
                </a:lnTo>
                <a:lnTo>
                  <a:pt x="1215736" y="234094"/>
                </a:lnTo>
                <a:lnTo>
                  <a:pt x="1165051" y="233562"/>
                </a:lnTo>
                <a:lnTo>
                  <a:pt x="1114364" y="233235"/>
                </a:lnTo>
                <a:lnTo>
                  <a:pt x="1063672" y="233124"/>
                </a:lnTo>
                <a:lnTo>
                  <a:pt x="1013054" y="234478"/>
                </a:lnTo>
                <a:lnTo>
                  <a:pt x="962638" y="238341"/>
                </a:lnTo>
                <a:lnTo>
                  <a:pt x="912409" y="244418"/>
                </a:lnTo>
                <a:lnTo>
                  <a:pt x="862352" y="252410"/>
                </a:lnTo>
                <a:lnTo>
                  <a:pt x="812453" y="262021"/>
                </a:lnTo>
                <a:lnTo>
                  <a:pt x="762695" y="272955"/>
                </a:lnTo>
                <a:lnTo>
                  <a:pt x="713064" y="284914"/>
                </a:lnTo>
                <a:lnTo>
                  <a:pt x="663544" y="297601"/>
                </a:lnTo>
                <a:lnTo>
                  <a:pt x="614120" y="310720"/>
                </a:lnTo>
                <a:lnTo>
                  <a:pt x="564777" y="323974"/>
                </a:lnTo>
                <a:lnTo>
                  <a:pt x="515500" y="337066"/>
                </a:lnTo>
                <a:lnTo>
                  <a:pt x="466274" y="349699"/>
                </a:lnTo>
                <a:lnTo>
                  <a:pt x="420943" y="357964"/>
                </a:lnTo>
                <a:lnTo>
                  <a:pt x="374203" y="361709"/>
                </a:lnTo>
                <a:lnTo>
                  <a:pt x="326659" y="362677"/>
                </a:lnTo>
                <a:lnTo>
                  <a:pt x="278913" y="362616"/>
                </a:lnTo>
                <a:lnTo>
                  <a:pt x="231568" y="363271"/>
                </a:lnTo>
                <a:lnTo>
                  <a:pt x="185229" y="366389"/>
                </a:lnTo>
                <a:lnTo>
                  <a:pt x="140498" y="373714"/>
                </a:lnTo>
                <a:lnTo>
                  <a:pt x="97979" y="386994"/>
                </a:lnTo>
                <a:lnTo>
                  <a:pt x="58274" y="407974"/>
                </a:lnTo>
                <a:lnTo>
                  <a:pt x="27608" y="441042"/>
                </a:lnTo>
                <a:lnTo>
                  <a:pt x="9972" y="485152"/>
                </a:lnTo>
                <a:lnTo>
                  <a:pt x="1918" y="534385"/>
                </a:lnTo>
                <a:lnTo>
                  <a:pt x="0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44485" y="595068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C02EB25-2C5C-43FA-9021-65CEAE98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52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52848EF9-8A12-4299-8A1A-14A0A218A476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05279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69880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1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4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5473" y="4414087"/>
            <a:ext cx="6784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149633" algn="l"/>
                <a:tab pos="3267205" algn="l"/>
                <a:tab pos="4384777" algn="l"/>
                <a:tab pos="5502349" algn="l"/>
                <a:tab pos="6518324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4835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4-1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762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845051" y="2836460"/>
            <a:ext cx="5991860" cy="777240"/>
          </a:xfrm>
          <a:custGeom>
            <a:avLst/>
            <a:gdLst/>
            <a:ahLst/>
            <a:cxnLst/>
            <a:rect l="l" t="t" r="r" b="b"/>
            <a:pathLst>
              <a:path w="4493895" h="582930">
                <a:moveTo>
                  <a:pt x="4493896" y="0"/>
                </a:moveTo>
                <a:lnTo>
                  <a:pt x="4493481" y="44054"/>
                </a:lnTo>
                <a:lnTo>
                  <a:pt x="4491874" y="90780"/>
                </a:lnTo>
                <a:lnTo>
                  <a:pt x="4488527" y="138999"/>
                </a:lnTo>
                <a:lnTo>
                  <a:pt x="4482895" y="187533"/>
                </a:lnTo>
                <a:lnTo>
                  <a:pt x="4474432" y="235204"/>
                </a:lnTo>
                <a:lnTo>
                  <a:pt x="4462591" y="280833"/>
                </a:lnTo>
                <a:lnTo>
                  <a:pt x="4446828" y="323243"/>
                </a:lnTo>
                <a:lnTo>
                  <a:pt x="4426595" y="361255"/>
                </a:lnTo>
                <a:lnTo>
                  <a:pt x="4401347" y="393692"/>
                </a:lnTo>
                <a:lnTo>
                  <a:pt x="4370538" y="419374"/>
                </a:lnTo>
                <a:lnTo>
                  <a:pt x="4333621" y="437124"/>
                </a:lnTo>
                <a:lnTo>
                  <a:pt x="4287069" y="451166"/>
                </a:lnTo>
                <a:lnTo>
                  <a:pt x="4240053" y="462548"/>
                </a:lnTo>
                <a:lnTo>
                  <a:pt x="4192613" y="471479"/>
                </a:lnTo>
                <a:lnTo>
                  <a:pt x="4144784" y="478170"/>
                </a:lnTo>
                <a:lnTo>
                  <a:pt x="4096606" y="482829"/>
                </a:lnTo>
                <a:lnTo>
                  <a:pt x="4048114" y="485667"/>
                </a:lnTo>
                <a:lnTo>
                  <a:pt x="3999347" y="486894"/>
                </a:lnTo>
                <a:lnTo>
                  <a:pt x="3950342" y="486720"/>
                </a:lnTo>
                <a:lnTo>
                  <a:pt x="3901137" y="485353"/>
                </a:lnTo>
                <a:lnTo>
                  <a:pt x="3851769" y="483005"/>
                </a:lnTo>
                <a:lnTo>
                  <a:pt x="3802276" y="479884"/>
                </a:lnTo>
                <a:lnTo>
                  <a:pt x="3752694" y="476202"/>
                </a:lnTo>
                <a:lnTo>
                  <a:pt x="3703062" y="472166"/>
                </a:lnTo>
                <a:lnTo>
                  <a:pt x="3653417" y="467988"/>
                </a:lnTo>
                <a:lnTo>
                  <a:pt x="3603797" y="463877"/>
                </a:lnTo>
                <a:lnTo>
                  <a:pt x="3554238" y="460044"/>
                </a:lnTo>
                <a:lnTo>
                  <a:pt x="3504779" y="456696"/>
                </a:lnTo>
                <a:lnTo>
                  <a:pt x="3455457" y="454046"/>
                </a:lnTo>
                <a:lnTo>
                  <a:pt x="3406309" y="452302"/>
                </a:lnTo>
                <a:lnTo>
                  <a:pt x="3357373" y="451674"/>
                </a:lnTo>
                <a:lnTo>
                  <a:pt x="3305103" y="451042"/>
                </a:lnTo>
                <a:lnTo>
                  <a:pt x="3252882" y="449227"/>
                </a:lnTo>
                <a:lnTo>
                  <a:pt x="3200706" y="446349"/>
                </a:lnTo>
                <a:lnTo>
                  <a:pt x="3148574" y="442527"/>
                </a:lnTo>
                <a:lnTo>
                  <a:pt x="3096480" y="437882"/>
                </a:lnTo>
                <a:lnTo>
                  <a:pt x="3044422" y="432534"/>
                </a:lnTo>
                <a:lnTo>
                  <a:pt x="2992396" y="426602"/>
                </a:lnTo>
                <a:lnTo>
                  <a:pt x="2940399" y="420207"/>
                </a:lnTo>
                <a:lnTo>
                  <a:pt x="2888427" y="413468"/>
                </a:lnTo>
                <a:lnTo>
                  <a:pt x="2836476" y="406506"/>
                </a:lnTo>
                <a:lnTo>
                  <a:pt x="2784545" y="399441"/>
                </a:lnTo>
                <a:lnTo>
                  <a:pt x="2732628" y="392392"/>
                </a:lnTo>
                <a:lnTo>
                  <a:pt x="2680722" y="385479"/>
                </a:lnTo>
                <a:lnTo>
                  <a:pt x="2628825" y="378824"/>
                </a:lnTo>
                <a:lnTo>
                  <a:pt x="2579444" y="373071"/>
                </a:lnTo>
                <a:lnTo>
                  <a:pt x="2530012" y="368125"/>
                </a:lnTo>
                <a:lnTo>
                  <a:pt x="2480533" y="363943"/>
                </a:lnTo>
                <a:lnTo>
                  <a:pt x="2431009" y="360480"/>
                </a:lnTo>
                <a:lnTo>
                  <a:pt x="2381442" y="357691"/>
                </a:lnTo>
                <a:lnTo>
                  <a:pt x="2331836" y="355534"/>
                </a:lnTo>
                <a:lnTo>
                  <a:pt x="2282194" y="353964"/>
                </a:lnTo>
                <a:lnTo>
                  <a:pt x="2232517" y="352937"/>
                </a:lnTo>
                <a:lnTo>
                  <a:pt x="2182810" y="352408"/>
                </a:lnTo>
                <a:lnTo>
                  <a:pt x="2133074" y="352335"/>
                </a:lnTo>
                <a:lnTo>
                  <a:pt x="2083312" y="352672"/>
                </a:lnTo>
                <a:lnTo>
                  <a:pt x="2033527" y="353377"/>
                </a:lnTo>
                <a:lnTo>
                  <a:pt x="1983722" y="354404"/>
                </a:lnTo>
                <a:lnTo>
                  <a:pt x="1933899" y="355710"/>
                </a:lnTo>
                <a:lnTo>
                  <a:pt x="1884062" y="357251"/>
                </a:lnTo>
                <a:lnTo>
                  <a:pt x="1834213" y="358983"/>
                </a:lnTo>
                <a:lnTo>
                  <a:pt x="1784354" y="360861"/>
                </a:lnTo>
                <a:lnTo>
                  <a:pt x="1734489" y="362842"/>
                </a:lnTo>
                <a:lnTo>
                  <a:pt x="1684620" y="364882"/>
                </a:lnTo>
                <a:lnTo>
                  <a:pt x="1634750" y="366937"/>
                </a:lnTo>
                <a:lnTo>
                  <a:pt x="1584882" y="368962"/>
                </a:lnTo>
                <a:lnTo>
                  <a:pt x="1535019" y="370914"/>
                </a:lnTo>
                <a:lnTo>
                  <a:pt x="1485162" y="372748"/>
                </a:lnTo>
                <a:lnTo>
                  <a:pt x="1435315" y="374421"/>
                </a:lnTo>
                <a:lnTo>
                  <a:pt x="1385482" y="375889"/>
                </a:lnTo>
                <a:lnTo>
                  <a:pt x="1335663" y="377107"/>
                </a:lnTo>
                <a:lnTo>
                  <a:pt x="1285863" y="378031"/>
                </a:lnTo>
                <a:lnTo>
                  <a:pt x="1236083" y="378618"/>
                </a:lnTo>
                <a:lnTo>
                  <a:pt x="1186328" y="378824"/>
                </a:lnTo>
                <a:lnTo>
                  <a:pt x="1134978" y="378728"/>
                </a:lnTo>
                <a:lnTo>
                  <a:pt x="1083630" y="378452"/>
                </a:lnTo>
                <a:lnTo>
                  <a:pt x="1032283" y="378016"/>
                </a:lnTo>
                <a:lnTo>
                  <a:pt x="980938" y="377439"/>
                </a:lnTo>
                <a:lnTo>
                  <a:pt x="929592" y="376738"/>
                </a:lnTo>
                <a:lnTo>
                  <a:pt x="878248" y="375934"/>
                </a:lnTo>
                <a:lnTo>
                  <a:pt x="826904" y="375045"/>
                </a:lnTo>
                <a:lnTo>
                  <a:pt x="775561" y="374090"/>
                </a:lnTo>
                <a:lnTo>
                  <a:pt x="724218" y="373087"/>
                </a:lnTo>
                <a:lnTo>
                  <a:pt x="672875" y="372056"/>
                </a:lnTo>
                <a:lnTo>
                  <a:pt x="621532" y="371016"/>
                </a:lnTo>
                <a:lnTo>
                  <a:pt x="570190" y="369985"/>
                </a:lnTo>
                <a:lnTo>
                  <a:pt x="518847" y="368983"/>
                </a:lnTo>
                <a:lnTo>
                  <a:pt x="467503" y="368027"/>
                </a:lnTo>
                <a:lnTo>
                  <a:pt x="416159" y="367138"/>
                </a:lnTo>
                <a:lnTo>
                  <a:pt x="364815" y="366334"/>
                </a:lnTo>
                <a:lnTo>
                  <a:pt x="313470" y="365634"/>
                </a:lnTo>
                <a:lnTo>
                  <a:pt x="262124" y="365056"/>
                </a:lnTo>
                <a:lnTo>
                  <a:pt x="210777" y="364620"/>
                </a:lnTo>
                <a:lnTo>
                  <a:pt x="159429" y="364345"/>
                </a:lnTo>
                <a:lnTo>
                  <a:pt x="108080" y="364249"/>
                </a:lnTo>
                <a:lnTo>
                  <a:pt x="75617" y="373445"/>
                </a:lnTo>
                <a:lnTo>
                  <a:pt x="46725" y="397877"/>
                </a:lnTo>
                <a:lnTo>
                  <a:pt x="23258" y="432809"/>
                </a:lnTo>
                <a:lnTo>
                  <a:pt x="7065" y="473506"/>
                </a:lnTo>
                <a:lnTo>
                  <a:pt x="0" y="515231"/>
                </a:lnTo>
                <a:lnTo>
                  <a:pt x="3912" y="553248"/>
                </a:lnTo>
                <a:lnTo>
                  <a:pt x="20655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44485" y="5930841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C1A3EDB-0D52-4E2B-87D7-D8C54C88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53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F06718BE-87CE-4DC4-AB67-599A8FCB11FB}"/>
              </a:ext>
            </a:extLst>
          </p:cNvPr>
          <p:cNvSpPr txBox="1">
            <a:spLocks/>
          </p:cNvSpPr>
          <p:nvPr/>
        </p:nvSpPr>
        <p:spPr>
          <a:xfrm>
            <a:off x="1200076" y="5974714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46866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69880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14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5473" y="4414087"/>
            <a:ext cx="67843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149633" algn="l"/>
                <a:tab pos="3267205" algn="l"/>
                <a:tab pos="4384777" algn="l"/>
                <a:tab pos="5502349" algn="l"/>
                <a:tab pos="6518324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	3	4	5	6	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24835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4-1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834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62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539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53975">
                      <a:solidFill>
                        <a:srgbClr val="FF9900"/>
                      </a:solidFill>
                      <a:prstDash val="solid"/>
                    </a:lnL>
                    <a:lnR w="762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845051" y="2836460"/>
            <a:ext cx="5991860" cy="777240"/>
          </a:xfrm>
          <a:custGeom>
            <a:avLst/>
            <a:gdLst/>
            <a:ahLst/>
            <a:cxnLst/>
            <a:rect l="l" t="t" r="r" b="b"/>
            <a:pathLst>
              <a:path w="4493895" h="582930">
                <a:moveTo>
                  <a:pt x="4493896" y="0"/>
                </a:moveTo>
                <a:lnTo>
                  <a:pt x="4493481" y="44054"/>
                </a:lnTo>
                <a:lnTo>
                  <a:pt x="4491874" y="90780"/>
                </a:lnTo>
                <a:lnTo>
                  <a:pt x="4488527" y="138999"/>
                </a:lnTo>
                <a:lnTo>
                  <a:pt x="4482895" y="187533"/>
                </a:lnTo>
                <a:lnTo>
                  <a:pt x="4474432" y="235204"/>
                </a:lnTo>
                <a:lnTo>
                  <a:pt x="4462591" y="280833"/>
                </a:lnTo>
                <a:lnTo>
                  <a:pt x="4446828" y="323243"/>
                </a:lnTo>
                <a:lnTo>
                  <a:pt x="4426595" y="361255"/>
                </a:lnTo>
                <a:lnTo>
                  <a:pt x="4401347" y="393692"/>
                </a:lnTo>
                <a:lnTo>
                  <a:pt x="4370538" y="419374"/>
                </a:lnTo>
                <a:lnTo>
                  <a:pt x="4333621" y="437124"/>
                </a:lnTo>
                <a:lnTo>
                  <a:pt x="4287069" y="451166"/>
                </a:lnTo>
                <a:lnTo>
                  <a:pt x="4240053" y="462548"/>
                </a:lnTo>
                <a:lnTo>
                  <a:pt x="4192613" y="471479"/>
                </a:lnTo>
                <a:lnTo>
                  <a:pt x="4144784" y="478170"/>
                </a:lnTo>
                <a:lnTo>
                  <a:pt x="4096606" y="482829"/>
                </a:lnTo>
                <a:lnTo>
                  <a:pt x="4048114" y="485667"/>
                </a:lnTo>
                <a:lnTo>
                  <a:pt x="3999347" y="486894"/>
                </a:lnTo>
                <a:lnTo>
                  <a:pt x="3950342" y="486720"/>
                </a:lnTo>
                <a:lnTo>
                  <a:pt x="3901137" y="485353"/>
                </a:lnTo>
                <a:lnTo>
                  <a:pt x="3851769" y="483005"/>
                </a:lnTo>
                <a:lnTo>
                  <a:pt x="3802276" y="479884"/>
                </a:lnTo>
                <a:lnTo>
                  <a:pt x="3752694" y="476202"/>
                </a:lnTo>
                <a:lnTo>
                  <a:pt x="3703062" y="472166"/>
                </a:lnTo>
                <a:lnTo>
                  <a:pt x="3653417" y="467988"/>
                </a:lnTo>
                <a:lnTo>
                  <a:pt x="3603797" y="463877"/>
                </a:lnTo>
                <a:lnTo>
                  <a:pt x="3554238" y="460044"/>
                </a:lnTo>
                <a:lnTo>
                  <a:pt x="3504779" y="456696"/>
                </a:lnTo>
                <a:lnTo>
                  <a:pt x="3455457" y="454046"/>
                </a:lnTo>
                <a:lnTo>
                  <a:pt x="3406309" y="452302"/>
                </a:lnTo>
                <a:lnTo>
                  <a:pt x="3357373" y="451674"/>
                </a:lnTo>
                <a:lnTo>
                  <a:pt x="3305103" y="451042"/>
                </a:lnTo>
                <a:lnTo>
                  <a:pt x="3252882" y="449227"/>
                </a:lnTo>
                <a:lnTo>
                  <a:pt x="3200706" y="446349"/>
                </a:lnTo>
                <a:lnTo>
                  <a:pt x="3148574" y="442527"/>
                </a:lnTo>
                <a:lnTo>
                  <a:pt x="3096480" y="437882"/>
                </a:lnTo>
                <a:lnTo>
                  <a:pt x="3044422" y="432534"/>
                </a:lnTo>
                <a:lnTo>
                  <a:pt x="2992396" y="426602"/>
                </a:lnTo>
                <a:lnTo>
                  <a:pt x="2940399" y="420207"/>
                </a:lnTo>
                <a:lnTo>
                  <a:pt x="2888427" y="413468"/>
                </a:lnTo>
                <a:lnTo>
                  <a:pt x="2836476" y="406506"/>
                </a:lnTo>
                <a:lnTo>
                  <a:pt x="2784545" y="399441"/>
                </a:lnTo>
                <a:lnTo>
                  <a:pt x="2732628" y="392392"/>
                </a:lnTo>
                <a:lnTo>
                  <a:pt x="2680722" y="385479"/>
                </a:lnTo>
                <a:lnTo>
                  <a:pt x="2628825" y="378824"/>
                </a:lnTo>
                <a:lnTo>
                  <a:pt x="2579444" y="373071"/>
                </a:lnTo>
                <a:lnTo>
                  <a:pt x="2530012" y="368125"/>
                </a:lnTo>
                <a:lnTo>
                  <a:pt x="2480533" y="363943"/>
                </a:lnTo>
                <a:lnTo>
                  <a:pt x="2431009" y="360480"/>
                </a:lnTo>
                <a:lnTo>
                  <a:pt x="2381442" y="357691"/>
                </a:lnTo>
                <a:lnTo>
                  <a:pt x="2331836" y="355534"/>
                </a:lnTo>
                <a:lnTo>
                  <a:pt x="2282194" y="353964"/>
                </a:lnTo>
                <a:lnTo>
                  <a:pt x="2232517" y="352937"/>
                </a:lnTo>
                <a:lnTo>
                  <a:pt x="2182810" y="352408"/>
                </a:lnTo>
                <a:lnTo>
                  <a:pt x="2133074" y="352335"/>
                </a:lnTo>
                <a:lnTo>
                  <a:pt x="2083312" y="352672"/>
                </a:lnTo>
                <a:lnTo>
                  <a:pt x="2033527" y="353377"/>
                </a:lnTo>
                <a:lnTo>
                  <a:pt x="1983722" y="354404"/>
                </a:lnTo>
                <a:lnTo>
                  <a:pt x="1933899" y="355710"/>
                </a:lnTo>
                <a:lnTo>
                  <a:pt x="1884062" y="357251"/>
                </a:lnTo>
                <a:lnTo>
                  <a:pt x="1834213" y="358983"/>
                </a:lnTo>
                <a:lnTo>
                  <a:pt x="1784354" y="360861"/>
                </a:lnTo>
                <a:lnTo>
                  <a:pt x="1734489" y="362842"/>
                </a:lnTo>
                <a:lnTo>
                  <a:pt x="1684620" y="364882"/>
                </a:lnTo>
                <a:lnTo>
                  <a:pt x="1634750" y="366937"/>
                </a:lnTo>
                <a:lnTo>
                  <a:pt x="1584882" y="368962"/>
                </a:lnTo>
                <a:lnTo>
                  <a:pt x="1535019" y="370914"/>
                </a:lnTo>
                <a:lnTo>
                  <a:pt x="1485162" y="372748"/>
                </a:lnTo>
                <a:lnTo>
                  <a:pt x="1435315" y="374421"/>
                </a:lnTo>
                <a:lnTo>
                  <a:pt x="1385482" y="375889"/>
                </a:lnTo>
                <a:lnTo>
                  <a:pt x="1335663" y="377107"/>
                </a:lnTo>
                <a:lnTo>
                  <a:pt x="1285863" y="378031"/>
                </a:lnTo>
                <a:lnTo>
                  <a:pt x="1236083" y="378618"/>
                </a:lnTo>
                <a:lnTo>
                  <a:pt x="1186328" y="378824"/>
                </a:lnTo>
                <a:lnTo>
                  <a:pt x="1134978" y="378728"/>
                </a:lnTo>
                <a:lnTo>
                  <a:pt x="1083630" y="378452"/>
                </a:lnTo>
                <a:lnTo>
                  <a:pt x="1032283" y="378016"/>
                </a:lnTo>
                <a:lnTo>
                  <a:pt x="980938" y="377439"/>
                </a:lnTo>
                <a:lnTo>
                  <a:pt x="929592" y="376738"/>
                </a:lnTo>
                <a:lnTo>
                  <a:pt x="878248" y="375934"/>
                </a:lnTo>
                <a:lnTo>
                  <a:pt x="826904" y="375045"/>
                </a:lnTo>
                <a:lnTo>
                  <a:pt x="775561" y="374090"/>
                </a:lnTo>
                <a:lnTo>
                  <a:pt x="724218" y="373087"/>
                </a:lnTo>
                <a:lnTo>
                  <a:pt x="672875" y="372056"/>
                </a:lnTo>
                <a:lnTo>
                  <a:pt x="621532" y="371016"/>
                </a:lnTo>
                <a:lnTo>
                  <a:pt x="570190" y="369985"/>
                </a:lnTo>
                <a:lnTo>
                  <a:pt x="518847" y="368983"/>
                </a:lnTo>
                <a:lnTo>
                  <a:pt x="467503" y="368027"/>
                </a:lnTo>
                <a:lnTo>
                  <a:pt x="416159" y="367138"/>
                </a:lnTo>
                <a:lnTo>
                  <a:pt x="364815" y="366334"/>
                </a:lnTo>
                <a:lnTo>
                  <a:pt x="313470" y="365634"/>
                </a:lnTo>
                <a:lnTo>
                  <a:pt x="262124" y="365056"/>
                </a:lnTo>
                <a:lnTo>
                  <a:pt x="210777" y="364620"/>
                </a:lnTo>
                <a:lnTo>
                  <a:pt x="159429" y="364345"/>
                </a:lnTo>
                <a:lnTo>
                  <a:pt x="108080" y="364249"/>
                </a:lnTo>
                <a:lnTo>
                  <a:pt x="75617" y="373445"/>
                </a:lnTo>
                <a:lnTo>
                  <a:pt x="46725" y="397877"/>
                </a:lnTo>
                <a:lnTo>
                  <a:pt x="23258" y="432809"/>
                </a:lnTo>
                <a:lnTo>
                  <a:pt x="7065" y="473506"/>
                </a:lnTo>
                <a:lnTo>
                  <a:pt x="0" y="515231"/>
                </a:lnTo>
                <a:lnTo>
                  <a:pt x="3912" y="553248"/>
                </a:lnTo>
                <a:lnTo>
                  <a:pt x="20655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44485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2C9AEA3-D920-4EA6-8A97-949686ED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54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9394EABC-EC66-4B40-A282-F852698D15D0}"/>
              </a:ext>
            </a:extLst>
          </p:cNvPr>
          <p:cNvSpPr txBox="1">
            <a:spLocks/>
          </p:cNvSpPr>
          <p:nvPr/>
        </p:nvSpPr>
        <p:spPr>
          <a:xfrm>
            <a:off x="1200076" y="5974714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4783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49559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70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66827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861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1225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9-1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157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1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812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762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312348" y="2836460"/>
            <a:ext cx="1476587" cy="777240"/>
          </a:xfrm>
          <a:custGeom>
            <a:avLst/>
            <a:gdLst/>
            <a:ahLst/>
            <a:cxnLst/>
            <a:rect l="l" t="t" r="r" b="b"/>
            <a:pathLst>
              <a:path w="1107440" h="582930">
                <a:moveTo>
                  <a:pt x="1107397" y="0"/>
                </a:moveTo>
                <a:lnTo>
                  <a:pt x="1083356" y="60186"/>
                </a:lnTo>
                <a:lnTo>
                  <a:pt x="1045259" y="110319"/>
                </a:lnTo>
                <a:lnTo>
                  <a:pt x="994920" y="151633"/>
                </a:lnTo>
                <a:lnTo>
                  <a:pt x="934148" y="185357"/>
                </a:lnTo>
                <a:lnTo>
                  <a:pt x="864755" y="212724"/>
                </a:lnTo>
                <a:lnTo>
                  <a:pt x="827392" y="224409"/>
                </a:lnTo>
                <a:lnTo>
                  <a:pt x="788552" y="234966"/>
                </a:lnTo>
                <a:lnTo>
                  <a:pt x="748463" y="244549"/>
                </a:lnTo>
                <a:lnTo>
                  <a:pt x="707350" y="253313"/>
                </a:lnTo>
                <a:lnTo>
                  <a:pt x="665440" y="261412"/>
                </a:lnTo>
                <a:lnTo>
                  <a:pt x="622960" y="268999"/>
                </a:lnTo>
                <a:lnTo>
                  <a:pt x="580135" y="276228"/>
                </a:lnTo>
                <a:lnTo>
                  <a:pt x="537193" y="283254"/>
                </a:lnTo>
                <a:lnTo>
                  <a:pt x="494359" y="290230"/>
                </a:lnTo>
                <a:lnTo>
                  <a:pt x="451861" y="297311"/>
                </a:lnTo>
                <a:lnTo>
                  <a:pt x="409923" y="304649"/>
                </a:lnTo>
                <a:lnTo>
                  <a:pt x="368773" y="312400"/>
                </a:lnTo>
                <a:lnTo>
                  <a:pt x="328638" y="320717"/>
                </a:lnTo>
                <a:lnTo>
                  <a:pt x="289743" y="329755"/>
                </a:lnTo>
                <a:lnTo>
                  <a:pt x="252315" y="339666"/>
                </a:lnTo>
                <a:lnTo>
                  <a:pt x="182765" y="362727"/>
                </a:lnTo>
                <a:lnTo>
                  <a:pt x="121799" y="391131"/>
                </a:lnTo>
                <a:lnTo>
                  <a:pt x="71228" y="426112"/>
                </a:lnTo>
                <a:lnTo>
                  <a:pt x="32864" y="468899"/>
                </a:lnTo>
                <a:lnTo>
                  <a:pt x="8518" y="520726"/>
                </a:lnTo>
                <a:lnTo>
                  <a:pt x="2167" y="550414"/>
                </a:lnTo>
                <a:lnTo>
                  <a:pt x="0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87549" y="594512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DA81B58-FA23-4242-823E-F9D606DF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55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4DCDBE49-3C73-4842-9763-F517C0C82324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9751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55566" y="1116472"/>
            <a:ext cx="82439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970000"/>
                </a:solidFill>
                <a:latin typeface="Comic Sans MS"/>
                <a:cs typeface="Comic Sans MS"/>
              </a:rPr>
              <a:t>Step 8: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Repeat the same process for all the</a:t>
            </a:r>
            <a:r>
              <a:rPr sz="2400" b="1" spc="-67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2400" b="1" spc="-7" dirty="0">
                <a:solidFill>
                  <a:srgbClr val="112346"/>
                </a:solidFill>
                <a:latin typeface="Comic Sans MS"/>
                <a:cs typeface="Comic Sans MS"/>
              </a:rPr>
              <a:t>elements.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964" y="2079404"/>
          <a:ext cx="10449559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770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8213" marB="0">
                    <a:lnL w="28575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FF9900"/>
                      </a:solidFill>
                      <a:prstDash val="solid"/>
                    </a:lnR>
                    <a:lnT w="53975">
                      <a:solidFill>
                        <a:srgbClr val="FF9900"/>
                      </a:solidFill>
                      <a:prstDash val="solid"/>
                    </a:lnT>
                    <a:lnB w="53975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07363" y="3593808"/>
          <a:ext cx="9472506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0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6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9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7366" y="2909420"/>
            <a:ext cx="10899140" cy="12969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82860">
              <a:spcBef>
                <a:spcPts val="133"/>
              </a:spcBef>
              <a:tabLst>
                <a:tab pos="2098834" algn="l"/>
                <a:tab pos="3114809" algn="l"/>
                <a:tab pos="4130783" algn="l"/>
                <a:tab pos="5248355" algn="l"/>
                <a:tab pos="6365928" algn="l"/>
                <a:tab pos="7483500" algn="l"/>
                <a:tab pos="8601072" algn="l"/>
                <a:tab pos="9617046" algn="l"/>
                <a:tab pos="1063302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	7	8	9</a:t>
            </a:r>
            <a:endParaRPr sz="3200">
              <a:latin typeface="Comic Sans MS"/>
              <a:cs typeface="Comic Sans MS"/>
            </a:endParaRPr>
          </a:p>
          <a:p>
            <a:pPr marL="16933">
              <a:spcBef>
                <a:spcPts val="2300"/>
              </a:spcBef>
            </a:pPr>
            <a:r>
              <a:rPr sz="3200" b="1" spc="-7" dirty="0">
                <a:solidFill>
                  <a:srgbClr val="970000"/>
                </a:solidFill>
                <a:latin typeface="Comic Sans MS"/>
                <a:cs typeface="Comic Sans MS"/>
              </a:rPr>
              <a:t>count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3477" y="4414087"/>
            <a:ext cx="66827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  <a:tab pos="2048035" algn="l"/>
                <a:tab pos="3064010" algn="l"/>
                <a:tab pos="4181582" algn="l"/>
                <a:tab pos="5299154" algn="l"/>
                <a:tab pos="6416726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0	1	2	3	4	5	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861" y="4414087"/>
            <a:ext cx="12979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032061" algn="l"/>
              </a:tabLst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	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1225" y="4769471"/>
            <a:ext cx="591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9900"/>
                </a:solidFill>
                <a:latin typeface="Comic Sans MS"/>
                <a:cs typeface="Comic Sans MS"/>
              </a:rPr>
              <a:t>9-1</a:t>
            </a:r>
            <a:endParaRPr sz="2400">
              <a:latin typeface="Comic Sans MS"/>
              <a:cs typeface="Comic Sans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7965" y="5133539"/>
          <a:ext cx="10471572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16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812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762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3810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 dirty="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76200">
                      <a:solidFill>
                        <a:srgbClr val="FF9900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312348" y="2836460"/>
            <a:ext cx="1476587" cy="777240"/>
          </a:xfrm>
          <a:custGeom>
            <a:avLst/>
            <a:gdLst/>
            <a:ahLst/>
            <a:cxnLst/>
            <a:rect l="l" t="t" r="r" b="b"/>
            <a:pathLst>
              <a:path w="1107440" h="582930">
                <a:moveTo>
                  <a:pt x="1107397" y="0"/>
                </a:moveTo>
                <a:lnTo>
                  <a:pt x="1083356" y="60186"/>
                </a:lnTo>
                <a:lnTo>
                  <a:pt x="1045259" y="110319"/>
                </a:lnTo>
                <a:lnTo>
                  <a:pt x="994920" y="151633"/>
                </a:lnTo>
                <a:lnTo>
                  <a:pt x="934148" y="185357"/>
                </a:lnTo>
                <a:lnTo>
                  <a:pt x="864755" y="212724"/>
                </a:lnTo>
                <a:lnTo>
                  <a:pt x="827392" y="224409"/>
                </a:lnTo>
                <a:lnTo>
                  <a:pt x="788552" y="234966"/>
                </a:lnTo>
                <a:lnTo>
                  <a:pt x="748463" y="244549"/>
                </a:lnTo>
                <a:lnTo>
                  <a:pt x="707350" y="253313"/>
                </a:lnTo>
                <a:lnTo>
                  <a:pt x="665440" y="261412"/>
                </a:lnTo>
                <a:lnTo>
                  <a:pt x="622960" y="268999"/>
                </a:lnTo>
                <a:lnTo>
                  <a:pt x="580135" y="276228"/>
                </a:lnTo>
                <a:lnTo>
                  <a:pt x="537193" y="283254"/>
                </a:lnTo>
                <a:lnTo>
                  <a:pt x="494359" y="290230"/>
                </a:lnTo>
                <a:lnTo>
                  <a:pt x="451861" y="297311"/>
                </a:lnTo>
                <a:lnTo>
                  <a:pt x="409923" y="304649"/>
                </a:lnTo>
                <a:lnTo>
                  <a:pt x="368773" y="312400"/>
                </a:lnTo>
                <a:lnTo>
                  <a:pt x="328638" y="320717"/>
                </a:lnTo>
                <a:lnTo>
                  <a:pt x="289743" y="329755"/>
                </a:lnTo>
                <a:lnTo>
                  <a:pt x="252315" y="339666"/>
                </a:lnTo>
                <a:lnTo>
                  <a:pt x="182765" y="362727"/>
                </a:lnTo>
                <a:lnTo>
                  <a:pt x="121799" y="391131"/>
                </a:lnTo>
                <a:lnTo>
                  <a:pt x="71228" y="426112"/>
                </a:lnTo>
                <a:lnTo>
                  <a:pt x="32864" y="468899"/>
                </a:lnTo>
                <a:lnTo>
                  <a:pt x="8518" y="520726"/>
                </a:lnTo>
                <a:lnTo>
                  <a:pt x="2167" y="550414"/>
                </a:lnTo>
                <a:lnTo>
                  <a:pt x="0" y="582823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2189325" y="596509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428018D-C0AC-4B1E-B592-F9E2CDE4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56</a:t>
            </a:fld>
            <a:endParaRPr 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1C92D06D-DA94-48AA-BB9F-01DC2D0046BD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17509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9723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220201" y="5952488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66" y="1417211"/>
            <a:ext cx="89958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Now, the data in the output array is</a:t>
            </a:r>
            <a:r>
              <a:rPr sz="3200" b="1" spc="-10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sorted.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FB2B0A5-A39E-49D8-9080-F5C83A1E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57</a:t>
            </a:fld>
            <a:endParaRPr 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A73714D6-5DE4-4F59-AB2B-2D9452CE3909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68043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101964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 </a:t>
            </a:r>
            <a:r>
              <a:rPr spc="-7" dirty="0">
                <a:solidFill>
                  <a:srgbClr val="2A3D4B"/>
                </a:solidFill>
              </a:rPr>
              <a:t>Stable or</a:t>
            </a:r>
            <a:r>
              <a:rPr spc="-60" dirty="0">
                <a:solidFill>
                  <a:srgbClr val="2A3D4B"/>
                </a:solidFill>
              </a:rPr>
              <a:t> </a:t>
            </a:r>
            <a:r>
              <a:rPr spc="-7" dirty="0">
                <a:solidFill>
                  <a:srgbClr val="2A3D4B"/>
                </a:solidFill>
              </a:rPr>
              <a:t>Unstable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220201" y="5983203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66" y="1417211"/>
            <a:ext cx="8995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Now, the data in the output array is sorted.  Was it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a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Stable Sort or Unstable</a:t>
            </a:r>
            <a:r>
              <a:rPr sz="3200" b="1" spc="-8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Sort?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215D49-EE03-403B-B289-353B7C6D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58</a:t>
            </a:fld>
            <a:endParaRPr 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7FF53F0D-EF90-4363-AE18-976AD3554E28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47836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101964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 </a:t>
            </a:r>
            <a:r>
              <a:rPr spc="-7" dirty="0">
                <a:solidFill>
                  <a:srgbClr val="2A3D4B"/>
                </a:solidFill>
              </a:rPr>
              <a:t>Stable or</a:t>
            </a:r>
            <a:r>
              <a:rPr spc="-60" dirty="0">
                <a:solidFill>
                  <a:srgbClr val="2A3D4B"/>
                </a:solidFill>
              </a:rPr>
              <a:t> </a:t>
            </a:r>
            <a:r>
              <a:rPr spc="-7" dirty="0">
                <a:solidFill>
                  <a:srgbClr val="2A3D4B"/>
                </a:solidFill>
              </a:rPr>
              <a:t>Unstable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55566" y="1417211"/>
            <a:ext cx="8995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Now, the data in the output array is sorted.  Was it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a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Stable Sort or Unstable</a:t>
            </a:r>
            <a:r>
              <a:rPr sz="3200" b="1" spc="-8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Sort?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7993" y="2700460"/>
            <a:ext cx="6095987" cy="130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220201" y="597985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 dirty="0"/>
              <a:t>1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494428B-1B76-43E3-B13A-E39A4BFD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59</a:t>
            </a:fld>
            <a:endParaRPr lang="en-US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4A3EF272-17E6-47B7-A75E-AB272EE8A98A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3548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887" y="1"/>
            <a:ext cx="8283045" cy="1794933"/>
          </a:xfrm>
        </p:spPr>
        <p:txBody>
          <a:bodyPr/>
          <a:lstStyle/>
          <a:p>
            <a:r>
              <a:rPr lang="en-US" dirty="0"/>
              <a:t>Comparison-based sorting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38" y="2556934"/>
            <a:ext cx="3107830" cy="38350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3BBEA-2394-4706-93B1-79572DA4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EC9BC-6C47-446C-8F25-69F0E3C5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10196407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 </a:t>
            </a:r>
            <a:r>
              <a:rPr spc="-7" dirty="0">
                <a:solidFill>
                  <a:srgbClr val="2A3D4B"/>
                </a:solidFill>
              </a:rPr>
              <a:t>Stable or</a:t>
            </a:r>
            <a:r>
              <a:rPr spc="-60" dirty="0">
                <a:solidFill>
                  <a:srgbClr val="2A3D4B"/>
                </a:solidFill>
              </a:rPr>
              <a:t> </a:t>
            </a:r>
            <a:r>
              <a:rPr spc="-7" dirty="0">
                <a:solidFill>
                  <a:srgbClr val="2A3D4B"/>
                </a:solidFill>
              </a:rPr>
              <a:t>Unstable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55566" y="1417211"/>
            <a:ext cx="8995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Now, the data in the output array is sorted.  Can we make it </a:t>
            </a: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a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Stable</a:t>
            </a:r>
            <a:r>
              <a:rPr sz="3200" b="1" spc="-53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Sort?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7457" y="2061561"/>
            <a:ext cx="3417059" cy="341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2156064" y="5979857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5859B2A-A7BD-4BCA-934A-B2A37A1E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60</a:t>
            </a:fld>
            <a:endParaRPr lang="en-US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4BA9F1D9-8476-4CC8-B747-6C932D02F343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99038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321" y="202051"/>
            <a:ext cx="650155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Counting Sort:</a:t>
            </a:r>
            <a:r>
              <a:rPr spc="-60" dirty="0"/>
              <a:t> </a:t>
            </a:r>
            <a:r>
              <a:rPr spc="-7" dirty="0">
                <a:solidFill>
                  <a:srgbClr val="2A3D4B"/>
                </a:solidFill>
              </a:rPr>
              <a:t>Stable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3665" y="63665"/>
            <a:ext cx="152400" cy="861907"/>
            <a:chOff x="280249" y="47749"/>
            <a:chExt cx="114300" cy="646430"/>
          </a:xfrm>
        </p:grpSpPr>
        <p:sp>
          <p:nvSpPr>
            <p:cNvPr id="4" name="object 4"/>
            <p:cNvSpPr/>
            <p:nvPr/>
          </p:nvSpPr>
          <p:spPr>
            <a:xfrm>
              <a:off x="375499" y="1239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2A3D4B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9299" y="47749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h="570230">
                  <a:moveTo>
                    <a:pt x="0" y="0"/>
                  </a:moveTo>
                  <a:lnTo>
                    <a:pt x="0" y="569998"/>
                  </a:lnTo>
                </a:path>
              </a:pathLst>
            </a:custGeom>
            <a:ln w="38099">
              <a:solidFill>
                <a:srgbClr val="97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486587"/>
            <a:ext cx="12192000" cy="371687"/>
          </a:xfrm>
          <a:custGeom>
            <a:avLst/>
            <a:gdLst/>
            <a:ahLst/>
            <a:cxnLst/>
            <a:rect l="l" t="t" r="r" b="b"/>
            <a:pathLst>
              <a:path w="9144000" h="278764">
                <a:moveTo>
                  <a:pt x="0" y="0"/>
                </a:moveTo>
                <a:lnTo>
                  <a:pt x="9143981" y="0"/>
                </a:lnTo>
                <a:lnTo>
                  <a:pt x="9143981" y="278549"/>
                </a:lnTo>
                <a:lnTo>
                  <a:pt x="0" y="278549"/>
                </a:lnTo>
                <a:lnTo>
                  <a:pt x="0" y="0"/>
                </a:lnTo>
                <a:close/>
              </a:path>
            </a:pathLst>
          </a:custGeom>
          <a:solidFill>
            <a:srgbClr val="2A3D4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964" y="5137139"/>
          <a:ext cx="10471573" cy="731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9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1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1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2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3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5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7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b="1" dirty="0">
                          <a:solidFill>
                            <a:srgbClr val="970000"/>
                          </a:solidFill>
                          <a:latin typeface="Comic Sans MS"/>
                          <a:cs typeface="Comic Sans MS"/>
                        </a:rPr>
                        <a:t>8</a:t>
                      </a:r>
                      <a:endParaRPr sz="3200">
                        <a:latin typeface="Comic Sans MS"/>
                        <a:cs typeface="Comic Sans MS"/>
                      </a:endParaRPr>
                    </a:p>
                  </a:txBody>
                  <a:tcPr marL="0" marR="0" marT="97367" marB="0">
                    <a:lnL w="28575">
                      <a:solidFill>
                        <a:srgbClr val="112346"/>
                      </a:solidFill>
                      <a:prstDash val="solid"/>
                    </a:lnL>
                    <a:lnR w="28575">
                      <a:solidFill>
                        <a:srgbClr val="112346"/>
                      </a:solidFill>
                      <a:prstDash val="solid"/>
                    </a:lnR>
                    <a:lnT w="28575">
                      <a:solidFill>
                        <a:srgbClr val="112346"/>
                      </a:solidFill>
                      <a:prstDash val="solid"/>
                    </a:lnT>
                    <a:lnB w="28575">
                      <a:solidFill>
                        <a:srgbClr val="112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2220201" y="5996856"/>
            <a:ext cx="211455" cy="45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PK"/>
              <a:t>1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187473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2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347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3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1068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4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026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5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7864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6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73861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7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9860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8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04257" y="5896611"/>
            <a:ext cx="281939" cy="551433"/>
          </a:xfrm>
          <a:prstGeom prst="rect">
            <a:avLst/>
          </a:prstGeom>
        </p:spPr>
        <p:txBody>
          <a:bodyPr vert="horz" wrap="square" lIns="0" tIns="58420" rIns="0" bIns="0" rtlCol="0">
            <a:spAutoFit/>
          </a:bodyPr>
          <a:lstStyle/>
          <a:p>
            <a:pPr marL="16933">
              <a:spcBef>
                <a:spcPts val="460"/>
              </a:spcBef>
            </a:pPr>
            <a:r>
              <a:rPr sz="3200" b="1" dirty="0">
                <a:solidFill>
                  <a:srgbClr val="112346"/>
                </a:solidFill>
                <a:latin typeface="Comic Sans MS"/>
                <a:cs typeface="Comic Sans MS"/>
              </a:rPr>
              <a:t>9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66" y="1417211"/>
            <a:ext cx="8995833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Now, the data in the output array is sorted.  Start iterating from the end of the</a:t>
            </a:r>
            <a:r>
              <a:rPr sz="3200" b="1" spc="-80" dirty="0">
                <a:solidFill>
                  <a:srgbClr val="112346"/>
                </a:solidFill>
                <a:latin typeface="Comic Sans MS"/>
                <a:cs typeface="Comic Sans MS"/>
              </a:rPr>
              <a:t> </a:t>
            </a:r>
            <a:r>
              <a:rPr sz="3200" b="1" spc="-7" dirty="0">
                <a:solidFill>
                  <a:srgbClr val="112346"/>
                </a:solidFill>
                <a:latin typeface="Comic Sans MS"/>
                <a:cs typeface="Comic Sans MS"/>
              </a:rPr>
              <a:t>array.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83163B-688C-47A0-86EE-12F88F38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61</a:t>
            </a:fld>
            <a:endParaRPr 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17016FF0-647F-43BB-9EEE-BD8D59BA806A}"/>
              </a:ext>
            </a:extLst>
          </p:cNvPr>
          <p:cNvSpPr txBox="1">
            <a:spLocks/>
          </p:cNvSpPr>
          <p:nvPr/>
        </p:nvSpPr>
        <p:spPr>
          <a:xfrm>
            <a:off x="1200076" y="5989002"/>
            <a:ext cx="2114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2400" b="1" i="0" kern="1200">
                <a:solidFill>
                  <a:srgbClr val="112346"/>
                </a:solidFill>
                <a:latin typeface="Comic Sans MS"/>
                <a:ea typeface="+mn-ea"/>
                <a:cs typeface="Comic Sans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spcBef>
                <a:spcPts val="460"/>
              </a:spcBef>
            </a:pPr>
            <a:r>
              <a:rPr lang="en-US" dirty="0"/>
              <a:t>0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87838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509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5909" y="2745488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00359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496350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B03EB7B-21BA-4E73-936C-E2911A7E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B7FD4B2-F37A-4503-B931-0C420261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509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5909" y="2745488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00359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496350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4E8D7A1-0080-45AA-A5BD-ED875405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5908AAA-A293-4558-AEF7-A760A9B1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8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349" y="127194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this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350" y="1314506"/>
            <a:ext cx="2462166" cy="508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CountingSort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0560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0479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9133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599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86969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623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25542" y="1209295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082708" y="2524829"/>
            <a:ext cx="630924" cy="2156347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071252" y="2524830"/>
            <a:ext cx="630924" cy="2156347"/>
            <a:chOff x="628650" y="3152633"/>
            <a:chExt cx="889379" cy="21154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071697" y="2524831"/>
            <a:ext cx="630924" cy="2156347"/>
            <a:chOff x="628650" y="3152633"/>
            <a:chExt cx="889379" cy="2115403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060242" y="2524832"/>
            <a:ext cx="630924" cy="2156347"/>
            <a:chOff x="628650" y="3152633"/>
            <a:chExt cx="889379" cy="211540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006628" y="2524832"/>
            <a:ext cx="630924" cy="2156347"/>
            <a:chOff x="628650" y="3152633"/>
            <a:chExt cx="889379" cy="21154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8908092" y="2524832"/>
            <a:ext cx="630924" cy="2156347"/>
            <a:chOff x="628650" y="3152633"/>
            <a:chExt cx="889379" cy="211540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758619" y="2524832"/>
            <a:ext cx="630924" cy="2156347"/>
            <a:chOff x="628650" y="3152633"/>
            <a:chExt cx="889379" cy="211540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2180799" y="2524830"/>
            <a:ext cx="630924" cy="2156347"/>
            <a:chOff x="628650" y="3152633"/>
            <a:chExt cx="889379" cy="2115403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181244" y="2524831"/>
            <a:ext cx="630924" cy="2156347"/>
            <a:chOff x="628650" y="3152633"/>
            <a:chExt cx="889379" cy="211540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2306608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307052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208516" y="483959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98806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199250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199694" y="478332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32436" y="475296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065178" y="474990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879387" y="471954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810355" y="3978996"/>
            <a:ext cx="546901" cy="648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111977" y="3978995"/>
            <a:ext cx="535272" cy="651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134443" y="3978995"/>
            <a:ext cx="535568" cy="682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23433" y="3978995"/>
            <a:ext cx="530679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32980" y="3978995"/>
            <a:ext cx="549945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210044" y="4021229"/>
            <a:ext cx="542380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232980" y="3330055"/>
            <a:ext cx="542051" cy="62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455869" y="5595584"/>
            <a:ext cx="19069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SORTED!</a:t>
            </a:r>
          </a:p>
          <a:p>
            <a:r>
              <a:rPr lang="en-US" sz="2100" dirty="0"/>
              <a:t>In time O(n).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6" y="76110"/>
            <a:ext cx="649282" cy="86863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436618" y="-58666"/>
            <a:ext cx="328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the buckets as linked lists.  They are first-in, first-out.   This will be useful later.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47307" y="5726388"/>
            <a:ext cx="152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</a:t>
            </a:r>
            <a:r>
              <a:rPr lang="en-US"/>
              <a:t>the buckets!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4F839-BE3E-4E41-B7A9-E998BD42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8183CC-FE1D-4051-8CDF-FD7B7B55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23 -0.34675 L -1.11111E-6 -4.81481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36181 L 2.22222E-6 3.703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-0.38009 L -1.66667E-6 -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8" y="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3 -0.39606 L 5E-6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73 -0.39143 L -0.00208 0.0007 " pathEditMode="relative" ptsTypes="AA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219 -0.40532 L 0.00121 -0.0053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49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62 -0.29444 L -3.05556E-6 0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4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635 0.23125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4914 0.23542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0.21164 0.3305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17604 0.2338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02275 0.233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-0.02309 0.23611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25608 0.2345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/>
      <p:bldP spid="72" grpId="0"/>
      <p:bldP spid="7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526" y="381627"/>
            <a:ext cx="7886700" cy="614101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3758" y="1234628"/>
            <a:ext cx="83753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Need to be able to know what bucket to put something in.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We assume we can evaluate the items directly, not just by comparison </a:t>
            </a:r>
          </a:p>
          <a:p>
            <a:r>
              <a:rPr lang="en-US" sz="2400" dirty="0"/>
              <a:t>Need to know what values might show up ahead of time.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to assume there are not too many such values.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33757" y="2570707"/>
            <a:ext cx="7992844" cy="674098"/>
            <a:chOff x="1997317" y="3229162"/>
            <a:chExt cx="5040183" cy="718565"/>
          </a:xfrm>
        </p:grpSpPr>
        <p:sp>
          <p:nvSpPr>
            <p:cNvPr id="4" name="Rectangle 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23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aseline="30000" dirty="0">
                  <a:solidFill>
                    <a:schemeClr val="tx1"/>
                  </a:solidFill>
                </a:rPr>
                <a:t>1000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100000000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-1241806" y="4240183"/>
            <a:ext cx="13299729" cy="2492501"/>
            <a:chOff x="-2765806" y="4240182"/>
            <a:chExt cx="13299729" cy="2492501"/>
          </a:xfrm>
        </p:grpSpPr>
        <p:grpSp>
          <p:nvGrpSpPr>
            <p:cNvPr id="48" name="Group 47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35" name="Group 234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8" name="Group 307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7" name="Straight Connector 32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346" name="Group 34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3" name="Straight Connector 4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0" name="Group 38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1" name="Group 390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20" name="Date Placeholder 419">
            <a:extLst>
              <a:ext uri="{FF2B5EF4-FFF2-40B4-BE49-F238E27FC236}">
                <a16:creationId xmlns:a16="http://schemas.microsoft.com/office/drawing/2014/main" id="{B292904A-5066-4E43-8D47-5ECE6409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21" name="Slide Number Placeholder 420">
            <a:extLst>
              <a:ext uri="{FF2B5EF4-FFF2-40B4-BE49-F238E27FC236}">
                <a16:creationId xmlns:a16="http://schemas.microsoft.com/office/drawing/2014/main" id="{DA68ED9E-21AB-42C1-BA6A-04D1C884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6D6F-6120-4ADD-A47F-404D49099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27F5B-F0DA-4A90-AA7E-F6A4C157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F0291-E389-4F2D-9ADA-9C04F0F2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38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EFD3-B617-D944-AE53-5171C911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FEEC-380C-4F40-A27E-488FB1E5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sorting integers up to size M</a:t>
            </a:r>
          </a:p>
          <a:p>
            <a:pPr lvl="1"/>
            <a:r>
              <a:rPr lang="en-US" dirty="0"/>
              <a:t>or more generally for lexicographically sorting strings</a:t>
            </a:r>
          </a:p>
          <a:p>
            <a:r>
              <a:rPr lang="en-US" dirty="0"/>
              <a:t>Can use less space than </a:t>
            </a:r>
            <a:r>
              <a:rPr lang="en-US" dirty="0" err="1"/>
              <a:t>CountingSort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Idea: </a:t>
            </a:r>
            <a:r>
              <a:rPr lang="en-US" dirty="0" err="1"/>
              <a:t>CountingSort</a:t>
            </a:r>
            <a:r>
              <a:rPr lang="en-US" dirty="0"/>
              <a:t> on the least-significant digit first, then the next least-significant, and so 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E0E-32AC-4958-A5ED-623176F9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ACB26-C899-4F70-A1C5-0F5B0775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896333" y="3260609"/>
            <a:ext cx="7185535" cy="1479815"/>
            <a:chOff x="452083" y="3472385"/>
            <a:chExt cx="8208744" cy="2156350"/>
          </a:xfrm>
        </p:grpSpPr>
        <p:grpSp>
          <p:nvGrpSpPr>
            <p:cNvPr id="4" name="Group 3"/>
            <p:cNvGrpSpPr/>
            <p:nvPr/>
          </p:nvGrpSpPr>
          <p:grpSpPr>
            <a:xfrm>
              <a:off x="2353992" y="3472385"/>
              <a:ext cx="630924" cy="2156347"/>
              <a:chOff x="628650" y="3152633"/>
              <a:chExt cx="889379" cy="211540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342536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342981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533152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7912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17937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8029903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52083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1452528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/>
          <p:cNvGrpSpPr/>
          <p:nvPr/>
        </p:nvGrpSpPr>
        <p:grpSpPr>
          <a:xfrm>
            <a:off x="2934775" y="4645917"/>
            <a:ext cx="7018839" cy="614437"/>
            <a:chOff x="551092" y="5697462"/>
            <a:chExt cx="8042760" cy="614437"/>
          </a:xfrm>
        </p:grpSpPr>
        <p:sp>
          <p:nvSpPr>
            <p:cNvPr id="40" name="Rectangle 39"/>
            <p:cNvSpPr/>
            <p:nvPr/>
          </p:nvSpPr>
          <p:spPr>
            <a:xfrm>
              <a:off x="551092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51536" y="5788679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53000" y="5787148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43291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43734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44178" y="573088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6920" y="570052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09662" y="5697462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72846" y="5733944"/>
              <a:ext cx="421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9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992677" y="1982161"/>
            <a:ext cx="7992844" cy="674098"/>
            <a:chOff x="1997317" y="3229162"/>
            <a:chExt cx="5040183" cy="718565"/>
          </a:xfrm>
        </p:grpSpPr>
        <p:sp>
          <p:nvSpPr>
            <p:cNvPr id="52" name="Rectangle 5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1988145" y="3258577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540425" y="3258577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988146" y="4738389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98822" y="4735602"/>
            <a:ext cx="43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5985373" y="3843741"/>
            <a:ext cx="1185320" cy="47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345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03292" y="4000517"/>
            <a:ext cx="537134" cy="726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586084" y="4117443"/>
            <a:ext cx="544049" cy="610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36634" y="4264645"/>
            <a:ext cx="460667" cy="44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19067" y="3820325"/>
            <a:ext cx="547257" cy="422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43653" y="3282791"/>
            <a:ext cx="490936" cy="50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5165362" y="3914390"/>
            <a:ext cx="1118325" cy="468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234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107421" y="5672766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sp>
        <p:nvSpPr>
          <p:cNvPr id="72" name="Title 71">
            <a:extLst>
              <a:ext uri="{FF2B5EF4-FFF2-40B4-BE49-F238E27FC236}">
                <a16:creationId xmlns:a16="http://schemas.microsoft.com/office/drawing/2014/main" id="{3AB59E5F-5495-6B49-B247-A1D08C2D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164" y="298088"/>
            <a:ext cx="8708836" cy="1325563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sz="3600" dirty="0" err="1"/>
              <a:t>CountingSort</a:t>
            </a:r>
            <a:r>
              <a:rPr lang="en-US" sz="3600" dirty="0"/>
              <a:t> on least significant digit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D64AA-98D8-49EC-9CD1-AC72CD6E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AC5F8-B3CC-4477-9338-4EBC2BE2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7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122" grpId="0"/>
        </p:bldLst>
      </p:timing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802" y="353492"/>
            <a:ext cx="8774198" cy="82573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</a:t>
            </a:r>
            <a:r>
              <a:rPr lang="en-US" sz="3600" dirty="0" err="1"/>
              <a:t>CountingSort</a:t>
            </a:r>
            <a:r>
              <a:rPr lang="en-US" sz="3600" dirty="0"/>
              <a:t> on the 2</a:t>
            </a:r>
            <a:r>
              <a:rPr lang="en-US" sz="3600" baseline="30000" dirty="0"/>
              <a:t>nd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022508" y="2946163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45137" y="4333502"/>
              <a:ext cx="7054646" cy="614437"/>
              <a:chOff x="551092" y="5697462"/>
              <a:chExt cx="8083790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51092" y="5788679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51536" y="5788679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53000" y="5787148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43291" y="573394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43735" y="573394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44179" y="573088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76921" y="570052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09663" y="569746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13876" y="573088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971768" y="1622631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1" name="Rectangle 7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397350" y="3821968"/>
            <a:ext cx="445400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19543" y="3776542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959003" y="3812980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065373" y="3902756"/>
            <a:ext cx="481821" cy="511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4404562" y="3736543"/>
            <a:ext cx="932528" cy="491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91395" y="3382323"/>
            <a:ext cx="446190" cy="5317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5213193" y="3597072"/>
            <a:ext cx="1074177" cy="504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015496" y="538816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EFACC-DC24-40F3-8D2E-9D4491E3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D9F5AB7C-A729-4E22-94E1-D58D2FD3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C48B-EB9B-004E-927F-2CA12795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Comparison-based 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F3B3-F68D-6341-A93B-A0AAD519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sort an array of items.</a:t>
            </a:r>
          </a:p>
          <a:p>
            <a:r>
              <a:rPr lang="en-US" dirty="0"/>
              <a:t>You can’t access the items’ values directly: you can only compare two items and find out which is bigger or smaller.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D6A85-660A-4D55-BA8A-AABBD9C1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FF945-AA07-4BB3-A524-E18A87DF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2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181" y="371625"/>
            <a:ext cx="8931854" cy="825731"/>
          </a:xfrm>
        </p:spPr>
        <p:txBody>
          <a:bodyPr>
            <a:normAutofit/>
          </a:bodyPr>
          <a:lstStyle/>
          <a:p>
            <a:r>
              <a:rPr lang="en-US" dirty="0"/>
              <a:t>Step 3: </a:t>
            </a:r>
            <a:r>
              <a:rPr lang="en-US" sz="3600" dirty="0" err="1"/>
              <a:t>CountingSort</a:t>
            </a:r>
            <a:r>
              <a:rPr lang="en-US" sz="3600" dirty="0"/>
              <a:t> on the 3</a:t>
            </a:r>
            <a:r>
              <a:rPr lang="en-US" sz="3600" baseline="30000" dirty="0"/>
              <a:t>rd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022508" y="2946163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45137" y="4333502"/>
              <a:ext cx="7054646" cy="614437"/>
              <a:chOff x="551092" y="5697462"/>
              <a:chExt cx="8083790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51092" y="5788679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51536" y="5788679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53000" y="5787148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43291" y="573394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43735" y="573394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44179" y="573088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376921" y="5700524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09663" y="569746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13876" y="5730882"/>
                <a:ext cx="421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2072622" y="2643614"/>
            <a:ext cx="445400" cy="329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32056" y="3039302"/>
            <a:ext cx="529311" cy="364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44163" y="3431582"/>
            <a:ext cx="529311" cy="359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965844" y="3859473"/>
            <a:ext cx="481821" cy="511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3612388" y="3684997"/>
            <a:ext cx="932528" cy="4916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90893" y="3835174"/>
            <a:ext cx="446190" cy="5317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4415242" y="3685865"/>
            <a:ext cx="947472" cy="504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015496" y="5388162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088251" y="1529294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669644" y="6190961"/>
            <a:ext cx="178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worked!!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FAC50DC7-E732-4A85-915B-F265CDB3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0D8DBB4-DB4C-41B8-9AB5-6B6906B9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4675"/>
          </a:xfrm>
        </p:spPr>
        <p:txBody>
          <a:bodyPr/>
          <a:lstStyle/>
          <a:p>
            <a:r>
              <a:rPr lang="en-US" dirty="0"/>
              <a:t>Why does this work?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46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46507" y="2809986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02778" y="5139957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51816" y="397497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68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40320" y="2442245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digit.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40320" y="3588957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two digits.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68525" y="4770624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all three digits.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6038" y="5814054"/>
            <a:ext cx="162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Sorted array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051254" y="2812480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r>
                <a:rPr lang="en-US" sz="3200" b="1" dirty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</a:t>
              </a:r>
              <a:r>
                <a:rPr lang="en-US" sz="3200" b="1" dirty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</a:t>
              </a:r>
              <a:r>
                <a:rPr lang="en-US" sz="3200" b="1" dirty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051816" y="3990572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r>
                <a:rPr lang="en-US" sz="3200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102778" y="5155558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001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013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021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050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49A7A-5881-474F-A85D-A096BF94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2891EFE5-45B1-47B5-998C-533A4AA1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82CD-74E8-0A49-B429-DDBBB394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prove this is correct…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48AD-2942-E246-9ADB-A384EB40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inductive hypothesis?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E5254E-9944-124A-B3EA-5D9CFFEE5E41}"/>
              </a:ext>
            </a:extLst>
          </p:cNvPr>
          <p:cNvGrpSpPr/>
          <p:nvPr/>
        </p:nvGrpSpPr>
        <p:grpSpPr>
          <a:xfrm>
            <a:off x="5181600" y="3389587"/>
            <a:ext cx="5486400" cy="3225763"/>
            <a:chOff x="216319" y="1260578"/>
            <a:chExt cx="8927681" cy="49812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1595C6-E35E-1047-8D0B-57EB1A8E12AF}"/>
                </a:ext>
              </a:extLst>
            </p:cNvPr>
            <p:cNvGrpSpPr/>
            <p:nvPr/>
          </p:nvGrpSpPr>
          <p:grpSpPr>
            <a:xfrm>
              <a:off x="522506" y="1690689"/>
              <a:ext cx="7992844" cy="674098"/>
              <a:chOff x="1997317" y="3229162"/>
              <a:chExt cx="5040183" cy="7185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3DE895-1792-EB4C-8CA9-0EA631431F1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4DCF21-9AA5-BF48-9EC3-A5A017E729A5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FD6780-926A-7A4B-9BBA-CE0D6F318D6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F23C95-85C6-F842-84A0-8E186C51ADA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D76DC3-9DB3-3244-9C4F-175575F0BD79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66B606-35AB-3F4C-A785-33CFFEA30DE9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15DA-149D-7348-8EAC-6C9863D60343}"/>
                  </a:ext>
                </a:extLst>
              </p:cNvPr>
              <p:cNvSpPr/>
              <p:nvPr/>
            </p:nvSpPr>
            <p:spPr>
              <a:xfrm>
                <a:off x="6332299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05E070-5723-4F46-8239-E7870BC1165A}"/>
                </a:ext>
              </a:extLst>
            </p:cNvPr>
            <p:cNvGrpSpPr/>
            <p:nvPr/>
          </p:nvGrpSpPr>
          <p:grpSpPr>
            <a:xfrm>
              <a:off x="522506" y="2809986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F94BF1-8A8D-3547-8138-B3B3D8819977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2AEECD-BE7D-CD43-AD3D-339742AF038E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91783-2410-3B43-89E1-1159CFAB8B6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9D5300E-F9F9-9B40-BEDE-3A0044166BBD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19BE1-F85B-0A4F-91F8-9B42B1EBAFDD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230C1C-4C94-F54C-8C4B-D5B581BFFB72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339B43-D1BF-C740-8386-517A1FEDEDE1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AE64E4-6053-914E-98C3-631AE8B4BBF7}"/>
                </a:ext>
              </a:extLst>
            </p:cNvPr>
            <p:cNvGrpSpPr/>
            <p:nvPr/>
          </p:nvGrpSpPr>
          <p:grpSpPr>
            <a:xfrm>
              <a:off x="578777" y="5139956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335854-B217-9E4A-AC04-FF783638A26F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F195E3-F604-0946-9480-AF0B38EC69A0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D801D-3832-764D-A5E1-3A857C9613A8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8A0988-15EB-1C46-8899-5E12331AFA92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2F193D-A755-2242-8DF9-1204C83C1BC1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A8BDB4-A262-CA44-8383-9B3403F81D35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B9BE37-B0BD-6D47-A0D9-6DD8C3DD26B3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48265E-B1A7-BC4E-8573-97CB40AD2B16}"/>
                </a:ext>
              </a:extLst>
            </p:cNvPr>
            <p:cNvGrpSpPr/>
            <p:nvPr/>
          </p:nvGrpSpPr>
          <p:grpSpPr>
            <a:xfrm>
              <a:off x="527815" y="397497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EDF7CB-2740-F944-81B1-5196C8ADC97D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35CFA9-2295-D242-8025-A77DD92AEA1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86FBDB4-10F4-AC41-A8B0-92391C6357F3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FFBA2C-F5F9-994D-AE48-D49339C788F7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2CBCEEF-DAD9-8947-B5B7-9CA2390D41A8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274624-C8FA-9E45-8F7A-E2A1055AD2D0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78071B-F8C6-2548-AFB6-76BD45D54611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CFE899-76E0-1A47-B9BB-3D3DAD5BF65B}"/>
                </a:ext>
              </a:extLst>
            </p:cNvPr>
            <p:cNvSpPr txBox="1"/>
            <p:nvPr/>
          </p:nvSpPr>
          <p:spPr>
            <a:xfrm>
              <a:off x="244524" y="1260578"/>
              <a:ext cx="2961564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Original array: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0ED8D-CB32-B24C-BC98-EA9DC72EEE74}"/>
                </a:ext>
              </a:extLst>
            </p:cNvPr>
            <p:cNvSpPr txBox="1"/>
            <p:nvPr/>
          </p:nvSpPr>
          <p:spPr>
            <a:xfrm>
              <a:off x="216321" y="2442245"/>
              <a:ext cx="5310429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digit.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CFACD6-3BE2-E546-B46A-4158EBDFD039}"/>
                </a:ext>
              </a:extLst>
            </p:cNvPr>
            <p:cNvSpPr txBox="1"/>
            <p:nvPr/>
          </p:nvSpPr>
          <p:spPr>
            <a:xfrm>
              <a:off x="216319" y="3588957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two digits.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5E8A8-1F48-F048-AD2E-4BAE9EF931AC}"/>
                </a:ext>
              </a:extLst>
            </p:cNvPr>
            <p:cNvSpPr txBox="1"/>
            <p:nvPr/>
          </p:nvSpPr>
          <p:spPr>
            <a:xfrm>
              <a:off x="244524" y="4770624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all three digits.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2E8597-6B98-9145-9EB2-CA8A2DC87BDB}"/>
                </a:ext>
              </a:extLst>
            </p:cNvPr>
            <p:cNvSpPr txBox="1"/>
            <p:nvPr/>
          </p:nvSpPr>
          <p:spPr>
            <a:xfrm>
              <a:off x="7522039" y="5814054"/>
              <a:ext cx="1621961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Sorted array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D8D1D0-AE88-B844-A231-6B141CC73273}"/>
                </a:ext>
              </a:extLst>
            </p:cNvPr>
            <p:cNvGrpSpPr/>
            <p:nvPr/>
          </p:nvGrpSpPr>
          <p:grpSpPr>
            <a:xfrm>
              <a:off x="527253" y="2812480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A43B37-302B-794E-A784-B6C6B25CE451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FC9F01F-25F4-FF42-871A-C900F3BD125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E54E5A9-E997-4242-98F0-7F4994B82E87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F911F6-8E45-EE4D-8ADD-886B7717FE7E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8616CC-6B37-E84B-9378-2610ED8B244B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138BE9-02BE-644E-BDDF-21510034212C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ECF9C0-A332-CC4B-901B-72EF962572B9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ADD092-00BB-6A4C-B7C4-104234C97A10}"/>
                </a:ext>
              </a:extLst>
            </p:cNvPr>
            <p:cNvGrpSpPr/>
            <p:nvPr/>
          </p:nvGrpSpPr>
          <p:grpSpPr>
            <a:xfrm>
              <a:off x="527815" y="3990572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232D8E-E6C1-BE43-88DA-090A2F0BD2B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960C079-86E5-C44F-A6B1-BBBAD4304B19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C468DD-EFE5-F842-A904-488FA57D643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AF1FD6-D73E-B942-882E-5BE2D27E2A4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B72607B-C989-BA44-8DC1-E46500B34D3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34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5451D38-2C71-334A-8EE7-71B8B608EE23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45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11C502-8308-A74B-A785-1EEFA96C2B53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A8AF2E-8C73-5D4C-B022-9D35E074BFA4}"/>
                </a:ext>
              </a:extLst>
            </p:cNvPr>
            <p:cNvGrpSpPr/>
            <p:nvPr/>
          </p:nvGrpSpPr>
          <p:grpSpPr>
            <a:xfrm>
              <a:off x="578777" y="5155557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D3CFB6-6772-3B40-BEED-F3E5BD4141E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001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481D73-15A1-384C-B5D5-FEA41F29BBA3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4211A7-C45F-0542-901E-54D9F4FD186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A5B50D-0F34-8543-867B-765CAFE41CF1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51044C-B1BD-C747-9AFB-C3646AD0DDD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9C7E0DE-BD11-1045-A7BD-4C077B39FE1F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3F6972-88D0-5349-94A3-A8BC7C0FF277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0EAA3AC-A62B-CF41-93EB-5616C833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94" y="4162422"/>
            <a:ext cx="3023685" cy="10732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3422B49-411D-904D-8F38-4AFB14A96D28}"/>
              </a:ext>
            </a:extLst>
          </p:cNvPr>
          <p:cNvSpPr txBox="1"/>
          <p:nvPr/>
        </p:nvSpPr>
        <p:spPr>
          <a:xfrm>
            <a:off x="1837637" y="5176929"/>
            <a:ext cx="292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  <a:p>
            <a:r>
              <a:rPr lang="en-US" dirty="0"/>
              <a:t>Think: 1 min</a:t>
            </a:r>
          </a:p>
          <a:p>
            <a:r>
              <a:rPr lang="en-US" dirty="0"/>
              <a:t>Pair + Share: 1 min</a:t>
            </a:r>
          </a:p>
        </p:txBody>
      </p:sp>
      <p:sp>
        <p:nvSpPr>
          <p:cNvPr id="68" name="Date Placeholder 67">
            <a:extLst>
              <a:ext uri="{FF2B5EF4-FFF2-40B4-BE49-F238E27FC236}">
                <a16:creationId xmlns:a16="http://schemas.microsoft.com/office/drawing/2014/main" id="{40D57FB7-7F73-4613-BB01-94B7C67C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9" name="Slide Number Placeholder 68">
            <a:extLst>
              <a:ext uri="{FF2B5EF4-FFF2-40B4-BE49-F238E27FC236}">
                <a16:creationId xmlns:a16="http://schemas.microsoft.com/office/drawing/2014/main" id="{FCFCE72C-358E-4EB3-9638-B8B0F015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28B39-75D2-4205-9B8B-C54F173D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E00A9-83E4-43FC-8257-16527466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0EF6-655B-DA43-80A6-BF37D5E8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192" y="2016695"/>
            <a:ext cx="8616951" cy="4351338"/>
          </a:xfrm>
        </p:spPr>
        <p:txBody>
          <a:bodyPr/>
          <a:lstStyle/>
          <a:p>
            <a:r>
              <a:rPr lang="en-US" dirty="0"/>
              <a:t>Need to show: if IH holds for k=i-1, then it holds for k=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Need to show that after the </a:t>
            </a:r>
            <a:r>
              <a:rPr lang="en-US" dirty="0" err="1">
                <a:solidFill>
                  <a:schemeClr val="accent4"/>
                </a:solidFill>
              </a:rPr>
              <a:t>i’th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5938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1850202-83E1-004D-99DC-57FA88423A9E}"/>
              </a:ext>
            </a:extLst>
          </p:cNvPr>
          <p:cNvGrpSpPr/>
          <p:nvPr/>
        </p:nvGrpSpPr>
        <p:grpSpPr>
          <a:xfrm>
            <a:off x="1624859" y="4506150"/>
            <a:ext cx="8816582" cy="2441725"/>
            <a:chOff x="100859" y="4506149"/>
            <a:chExt cx="8816582" cy="244172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8858C4D-8415-F344-B27F-474D9411CF70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B511995-1374-4941-870C-EC8717117CE5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353257"/>
                <a:chOff x="498508" y="2946162"/>
                <a:chExt cx="8093722" cy="2353257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67DD4D41-8AF3-0341-B4C4-944DE2008020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12C80581-2C29-9240-BE7B-7C78D4B73E75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18DDACC8-E75D-5F49-A077-A33D342673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46583E4-E21F-704F-ABDD-CB97BE5D68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2B6A9293-978B-8A4B-AE97-A166554E704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6948323F-8976-E94E-B841-DFC7CFB6DB92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36D77712-0C76-724C-8571-BC36ECBA30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878F8E86-E8C2-484A-850C-6D9FCA0A69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E0AC00EB-236C-864D-99CE-D3241735EF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7C4C1B2-969C-EE42-B726-31CC84574733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0E98F291-718A-D842-8DFC-64FA8DC56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8D798AEE-D7AF-244B-9CD6-2460F3BF19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85D5A102-EC13-6545-9082-EAA965DAF1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569703DD-00B1-9344-84ED-25DC36208C7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93E909EA-EF5A-E947-8657-7B875ACE98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86694C5F-D8B7-9C4E-9C20-A69F0CC748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EBC24090-C4F0-924E-BA14-770B5AE8075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9D82108E-AE00-4340-A7EE-3C72D059AB8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AD621D18-2096-4846-8990-D2E76678A7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A96A50F-C0A1-0E45-90BF-86269D3F4F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88B90E3F-A50C-2549-BBFA-EC5F55C2D1E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ECE376C0-F276-9E47-8A06-BC52556AEB00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450AFAD0-6C18-D041-8576-F202A6D97E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2FF232E-6938-2145-A1A4-BFD15BE11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FFAC7F19-1097-F640-A932-CC38DFB96D6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C2469A6F-CB3A-BB4C-9E26-524AF00D5C89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4BF5B0B4-3565-324A-A910-6D87ABF41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A59232E2-FD86-8748-BACA-AC9CE287CA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4F05E0F8-581E-064F-A9A2-D53890FD10F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95B2005C-2D6D-0D48-B6A2-CF8F902B4146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5C0EC2D6-B6E6-2E41-BD39-5B678674FB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E476B1C5-2206-4445-AB9B-A136CC70FB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AF88198-36F2-B04D-B4C6-977F6AF57AB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5DF6A9EF-8826-B442-A61A-E7AB2F1C5F3B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CFAA5169-F6A3-8548-847C-6CAA00CD78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04A13E5B-EEA5-4449-AAAB-CEC7AC39CF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146E956B-C2D1-D347-909A-3EF10505D2C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7D3A3822-2A7C-744B-9B74-C7FEA4EC795B}"/>
                    </a:ext>
                  </a:extLst>
                </p:cNvPr>
                <p:cNvGrpSpPr/>
                <p:nvPr/>
              </p:nvGrpSpPr>
              <p:grpSpPr>
                <a:xfrm>
                  <a:off x="1487296" y="4333502"/>
                  <a:ext cx="6970328" cy="965917"/>
                  <a:chOff x="599401" y="5697462"/>
                  <a:chExt cx="7987172" cy="965917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F0D738C9-0CE0-8C40-8CAD-76EA2AC6B9A3}"/>
                      </a:ext>
                    </a:extLst>
                  </p:cNvPr>
                  <p:cNvSpPr/>
                  <p:nvPr/>
                </p:nvSpPr>
                <p:spPr>
                  <a:xfrm>
                    <a:off x="599401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1</a:t>
                    </a: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1197F38C-028D-F947-A5B8-1F2E290D9966}"/>
                      </a:ext>
                    </a:extLst>
                  </p:cNvPr>
                  <p:cNvSpPr/>
                  <p:nvPr/>
                </p:nvSpPr>
                <p:spPr>
                  <a:xfrm>
                    <a:off x="1599844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2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4ED96014-B78C-CC4A-9602-362E5CB26B4B}"/>
                      </a:ext>
                    </a:extLst>
                  </p:cNvPr>
                  <p:cNvSpPr/>
                  <p:nvPr/>
                </p:nvSpPr>
                <p:spPr>
                  <a:xfrm>
                    <a:off x="2501309" y="5787148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3</a:t>
                    </a: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951BAB37-F1CC-BD4F-97B8-369DC6D998B8}"/>
                      </a:ext>
                    </a:extLst>
                  </p:cNvPr>
                  <p:cNvSpPr/>
                  <p:nvPr/>
                </p:nvSpPr>
                <p:spPr>
                  <a:xfrm>
                    <a:off x="3491597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4</a:t>
                    </a: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4F55650-2114-6A43-85D0-483536FD8ACE}"/>
                      </a:ext>
                    </a:extLst>
                  </p:cNvPr>
                  <p:cNvSpPr/>
                  <p:nvPr/>
                </p:nvSpPr>
                <p:spPr>
                  <a:xfrm>
                    <a:off x="4492043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5</a:t>
                    </a: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739C84C4-0078-2748-909D-E8F7E6345662}"/>
                      </a:ext>
                    </a:extLst>
                  </p:cNvPr>
                  <p:cNvSpPr/>
                  <p:nvPr/>
                </p:nvSpPr>
                <p:spPr>
                  <a:xfrm>
                    <a:off x="5492485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6</a:t>
                    </a:r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24B787AA-BC47-A54F-8712-260D89665097}"/>
                      </a:ext>
                    </a:extLst>
                  </p:cNvPr>
                  <p:cNvSpPr/>
                  <p:nvPr/>
                </p:nvSpPr>
                <p:spPr>
                  <a:xfrm>
                    <a:off x="6425229" y="5700524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7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747F8D4-3A57-C549-8CB5-5E61CBB060BA}"/>
                      </a:ext>
                    </a:extLst>
                  </p:cNvPr>
                  <p:cNvSpPr/>
                  <p:nvPr/>
                </p:nvSpPr>
                <p:spPr>
                  <a:xfrm>
                    <a:off x="7357970" y="5697462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8</a:t>
                    </a: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583547B-1FC1-FA40-8D0B-D9676B61F1D4}"/>
                      </a:ext>
                    </a:extLst>
                  </p:cNvPr>
                  <p:cNvSpPr/>
                  <p:nvPr/>
                </p:nvSpPr>
                <p:spPr>
                  <a:xfrm>
                    <a:off x="8262183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9</a:t>
                    </a:r>
                  </a:p>
                </p:txBody>
              </p:sp>
            </p:grp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1D07E2A-979C-F941-A350-A9FE5D4C4C8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113044E-BEE6-6049-9052-BC6F868B1663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2400427-9AB4-764A-86BA-E3E5B3A58684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0646D8F-7791-CF40-88EB-F20DF92664FB}"/>
                    </a:ext>
                  </a:extLst>
                </p:cNvPr>
                <p:cNvSpPr txBox="1"/>
                <p:nvPr/>
              </p:nvSpPr>
              <p:spPr>
                <a:xfrm>
                  <a:off x="609183" y="4423186"/>
                  <a:ext cx="431187" cy="874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54C2228-89C5-BC4C-AFD6-B30489000D9B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17E4081-8364-B04F-B504-2020F29A2592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6A9545B-CCE9-1441-B509-1D315752C751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DA8B2D3-DA5C-3246-991A-69FAAED45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1F37303-81A1-E946-9274-DC841500D3A0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D586CB-CE7C-2A4B-A122-2F2E3EB8C43D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C81223-483D-1D47-901D-212EBD8EFD59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D711766-239C-A44B-876A-A03EFEAADDAD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F65C34-DE61-6344-8D82-627C59ECD6D9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C91C2E-CB4B-8D43-ACB6-AEFD61635E8E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B5711B5-A391-124A-A37C-7FDFD67B095D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E08A22-D402-1F41-A520-332A824129FD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13FB533-5C2F-0E4E-94F2-B9DBBB253808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95CCAEC-7A44-AD47-8F4C-BA07CD5092F4}"/>
                  </a:ext>
                </a:extLst>
              </p:cNvPr>
              <p:cNvSpPr/>
              <p:nvPr/>
            </p:nvSpPr>
            <p:spPr>
              <a:xfrm>
                <a:off x="545199" y="2684207"/>
                <a:ext cx="556165" cy="79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8937FFE-6E83-D64B-9F88-21930BB6FC07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B89059D-CD71-1243-80A5-CD2B421EC4D2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7696E76-E469-C542-9E68-E24E3F48B5FA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6631F35-289B-024F-BBBE-3D80C0580204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F24DA90B-F617-AC48-855E-9486E158D924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2CBBCA8-91AD-8A4E-B372-D7FADA1719A4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56AAB15-6AB8-AC4F-9C32-7915CF8A87FB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4CE1020-D198-8245-AE10-3BD296C2E9DB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5A2D13A-B63F-2B44-B08D-340C17F502B0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03E98C-0EAE-0E4F-902B-EC760CD647F7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8616CFE-3F8D-8A4F-9CF9-4C9FCE18617B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FC33F6B-2976-7342-9BE8-980D9C95D7A0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8E30-82A9-4E87-A54F-F58740C2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A2E2-AEB4-4708-8BDD-0E5AA7B9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05" y="1397488"/>
            <a:ext cx="8976492" cy="2156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be any </a:t>
            </a:r>
            <a:r>
              <a:rPr lang="en-US" dirty="0" err="1"/>
              <a:t>x,y</a:t>
            </a:r>
            <a:r>
              <a:rPr lang="en-US" dirty="0"/>
              <a:t>.</a:t>
            </a:r>
          </a:p>
          <a:p>
            <a:r>
              <a:rPr lang="en-US" dirty="0"/>
              <a:t>Suppose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2130971" y="4860180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353257"/>
              <a:chOff x="498508" y="2946162"/>
              <a:chExt cx="8093722" cy="235325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87296" y="4333502"/>
                <a:ext cx="6970328" cy="965917"/>
                <a:chOff x="599401" y="5697462"/>
                <a:chExt cx="7987172" cy="965917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99401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99844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501309" y="5787148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91597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92043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92485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425229" y="5700524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357970" y="5697462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262183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6"/>
                <a:ext cx="431187" cy="87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645163"/>
              <a:ext cx="527858" cy="8351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6262529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2024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2024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969923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65" y="18297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7501672" y="4616488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4036976" y="4657349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4189517" y="5282167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3358425" y="5263271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5178681" y="6069822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6344776" y="6132159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218793-007D-B04B-B1F7-A8CD15C5DB22}"/>
              </a:ext>
            </a:extLst>
          </p:cNvPr>
          <p:cNvSpPr txBox="1"/>
          <p:nvPr/>
        </p:nvSpPr>
        <p:spPr>
          <a:xfrm>
            <a:off x="7900190" y="2614996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Aka, we want to show that for any x and y so that x belongs before y, we put x before 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B191A-4615-457A-A6E0-A2945C07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D53B8943-D442-4AE0-B07A-E73D48AF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476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405" y="1397487"/>
            <a:ext cx="8976492" cy="291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be any </a:t>
            </a:r>
            <a:r>
              <a:rPr lang="en-US" dirty="0" err="1"/>
              <a:t>x,y</a:t>
            </a:r>
            <a:r>
              <a:rPr lang="en-US" dirty="0"/>
              <a:t>.</a:t>
            </a:r>
          </a:p>
          <a:p>
            <a:r>
              <a:rPr lang="en-US" dirty="0"/>
              <a:t>Suppose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r>
              <a:rPr lang="en-US" dirty="0">
                <a:solidFill>
                  <a:schemeClr val="accent4"/>
                </a:solidFill>
              </a:rPr>
              <a:t>CASE 2: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=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/>
            <a:r>
              <a:rPr lang="en-US" dirty="0"/>
              <a:t>x and y in same bucket, but x was put in the bucket first.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2130971" y="4860180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353257"/>
              <a:chOff x="498508" y="2946162"/>
              <a:chExt cx="8093722" cy="235325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87296" y="4333502"/>
                <a:ext cx="6970328" cy="965917"/>
                <a:chOff x="599401" y="5697462"/>
                <a:chExt cx="7987172" cy="965917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99401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99844" y="5788677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501309" y="5787148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91597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92043" y="5733943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92485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425229" y="5700524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357970" y="5697462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262183" y="5730881"/>
                  <a:ext cx="324390" cy="87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/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6"/>
                <a:ext cx="431187" cy="87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731490"/>
              <a:ext cx="582820" cy="7295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6262529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2024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2024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969923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65" y="18297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EE3FD72-B326-614F-94D1-8A4CA013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12" y="3648731"/>
            <a:ext cx="1063503" cy="11082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4362043" y="4846752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6345774" y="4608029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1881056" y="5065301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2589008" y="5608284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2010998" y="6198838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4097245" y="6206914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42025B-C610-ED4E-B8CC-55EC48051B52}"/>
              </a:ext>
            </a:extLst>
          </p:cNvPr>
          <p:cNvSpPr txBox="1"/>
          <p:nvPr/>
        </p:nvSpPr>
        <p:spPr>
          <a:xfrm>
            <a:off x="7900190" y="2614996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Aka, we want to show that for any x and y so that x belongs before y, we put x before 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F8EEC-0173-4367-B12F-784E8B85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E7A9254B-9A2B-4BD2-BC45-1FD0E85D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5938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1367F-EF34-3640-87BF-5E57BD76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01" y="3630213"/>
            <a:ext cx="867436" cy="9039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7C2876-28EC-604B-B6F6-6BEC55383FD5}"/>
              </a:ext>
            </a:extLst>
          </p:cNvPr>
          <p:cNvSpPr txBox="1">
            <a:spLocks/>
          </p:cNvSpPr>
          <p:nvPr/>
        </p:nvSpPr>
        <p:spPr>
          <a:xfrm>
            <a:off x="1994192" y="2016695"/>
            <a:ext cx="861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Need to show: if IH holds for k=i-1, then it holds for k=i.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Need to show that after the i’th iteration, the array is sorted by the first i least-significant digits.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0C4AB-EDAD-CE45-B51C-5DF49DB17CC2}"/>
              </a:ext>
            </a:extLst>
          </p:cNvPr>
          <p:cNvGrpSpPr/>
          <p:nvPr/>
        </p:nvGrpSpPr>
        <p:grpSpPr>
          <a:xfrm>
            <a:off x="1624859" y="4506150"/>
            <a:ext cx="8816582" cy="2441725"/>
            <a:chOff x="100859" y="4506149"/>
            <a:chExt cx="8816582" cy="24417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D49DD2-98FF-C841-8020-216D74536043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F3C3715-ACB3-FC48-9921-D541D58AFB6F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353257"/>
                <a:chOff x="498508" y="2946162"/>
                <a:chExt cx="8093722" cy="2353257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1D5F9E7-7F46-5C49-BC5D-B33574AFFCEA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14F628A1-9B93-B64A-A106-366B0548753A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8246C9E5-B22A-9541-A8A6-12232087DC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9DEFA6D-FC5C-2E47-A127-A38D47366C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99BFAC0-D345-F841-98C0-083D84B3417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2FDBCCE-9B6E-1D44-A062-84A1D7CE061B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E09F5210-C236-A549-8D55-6991EF1775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790BF5F-62DC-3A47-AC88-EE404669B7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AB445857-AF50-C347-808B-C29F3D03C5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FC60A922-C41B-8E45-94A3-29565FF92B00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9148B6EC-FCC0-D247-B56F-B8D508AFD7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9E149220-87BE-F04F-AD30-A13E516B4B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C4142FC9-FCA5-FB4A-9DA4-0C121411A16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C690B027-60D4-6343-A88E-9DF8EAA9DF9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20A02FCB-4E0E-F844-9895-F2452D5E7F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63E2D9C7-4649-C540-9B8A-0A78B6B332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D92436BE-191E-2D40-8FDB-3454BA44ACD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82C0121-1B8B-C34C-81D5-1A2A82B9466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4087C06-54C1-5747-B0C2-4CE2180057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84F40E0-1441-EB47-B0DF-2F032AD4AB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CC9ACCA-BBFA-0C47-A4B5-1DD89F6779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CDF797AD-847C-6F4C-8CDB-7A9A48DFAD9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55CFAA97-D04B-A14E-A8AE-BC3B63017C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4E158B6B-2AA6-9A4C-A4E6-A2334A0623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971ECA50-FD27-BE43-BD64-B70C2CB68E6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40C6CACB-8370-1940-8DC6-1EB777331677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C49ACC31-F0A7-E341-8594-A753EB31A1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65E17F5E-4F36-B843-802F-AE59C7AD4A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D34D34C9-C670-6042-BB89-59175FCDA4A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2B2148B-2865-E542-BB6C-CC11AAAFDABB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45BF69F6-94FD-E343-803C-52F4C4AD39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740180DC-926D-3341-9BBF-C8C5FEBA56C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0011BC89-8981-DA44-8F25-019332876C0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1B6727C-F157-A641-8BB3-27FDA273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3E0ED3EC-B186-AB42-8F4B-A4621F7752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D16326F-0F0D-0F46-9AD6-CE6FB2B5884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DFE14B18-4DB0-6D4D-BF9E-91AA299F528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B939EBE-CD5D-5543-90C8-8E0350264F81}"/>
                    </a:ext>
                  </a:extLst>
                </p:cNvPr>
                <p:cNvGrpSpPr/>
                <p:nvPr/>
              </p:nvGrpSpPr>
              <p:grpSpPr>
                <a:xfrm>
                  <a:off x="1487296" y="4333502"/>
                  <a:ext cx="6970328" cy="965917"/>
                  <a:chOff x="599401" y="5697462"/>
                  <a:chExt cx="7987172" cy="965917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7D8EC1-3332-4841-8514-A03286B50827}"/>
                      </a:ext>
                    </a:extLst>
                  </p:cNvPr>
                  <p:cNvSpPr/>
                  <p:nvPr/>
                </p:nvSpPr>
                <p:spPr>
                  <a:xfrm>
                    <a:off x="599401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1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85965-6964-0F46-9984-878119900B4D}"/>
                      </a:ext>
                    </a:extLst>
                  </p:cNvPr>
                  <p:cNvSpPr/>
                  <p:nvPr/>
                </p:nvSpPr>
                <p:spPr>
                  <a:xfrm>
                    <a:off x="1599844" y="5788677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2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AA04C3E-1B7B-EF4C-859F-A22F784D72AA}"/>
                      </a:ext>
                    </a:extLst>
                  </p:cNvPr>
                  <p:cNvSpPr/>
                  <p:nvPr/>
                </p:nvSpPr>
                <p:spPr>
                  <a:xfrm>
                    <a:off x="2501309" y="5787148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3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E5A50EF-5887-1D43-A655-2C3F544450C0}"/>
                      </a:ext>
                    </a:extLst>
                  </p:cNvPr>
                  <p:cNvSpPr/>
                  <p:nvPr/>
                </p:nvSpPr>
                <p:spPr>
                  <a:xfrm>
                    <a:off x="3491597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4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99F240-7CAF-AD4E-8536-770A554CB331}"/>
                      </a:ext>
                    </a:extLst>
                  </p:cNvPr>
                  <p:cNvSpPr/>
                  <p:nvPr/>
                </p:nvSpPr>
                <p:spPr>
                  <a:xfrm>
                    <a:off x="4492043" y="5733943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5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579FF67-7935-D143-BDC6-DD4FC20B7C72}"/>
                      </a:ext>
                    </a:extLst>
                  </p:cNvPr>
                  <p:cNvSpPr/>
                  <p:nvPr/>
                </p:nvSpPr>
                <p:spPr>
                  <a:xfrm>
                    <a:off x="5492485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6</a:t>
                    </a: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AA11B8C-99B9-F246-95C6-62C04456311F}"/>
                      </a:ext>
                    </a:extLst>
                  </p:cNvPr>
                  <p:cNvSpPr/>
                  <p:nvPr/>
                </p:nvSpPr>
                <p:spPr>
                  <a:xfrm>
                    <a:off x="6425229" y="5700524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7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B9A76E3-DEF9-5C4B-BF86-CDE5D51A53EC}"/>
                      </a:ext>
                    </a:extLst>
                  </p:cNvPr>
                  <p:cNvSpPr/>
                  <p:nvPr/>
                </p:nvSpPr>
                <p:spPr>
                  <a:xfrm>
                    <a:off x="7357970" y="5697462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8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79D61EA-E7C0-8C46-9DF3-8292ECEF576E}"/>
                      </a:ext>
                    </a:extLst>
                  </p:cNvPr>
                  <p:cNvSpPr/>
                  <p:nvPr/>
                </p:nvSpPr>
                <p:spPr>
                  <a:xfrm>
                    <a:off x="8262183" y="5730881"/>
                    <a:ext cx="324390" cy="8747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/>
                      <a:t>9</a:t>
                    </a:r>
                  </a:p>
                </p:txBody>
              </p:sp>
            </p:grp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AC720BF-CC99-E340-8C17-C8225D62AC7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A8F4C1D-A4D1-1D4E-88BA-DF51AA941B7D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E73E9B6-9A97-464B-82EC-AA09B883D9BB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992CB44-F927-CD4A-A366-288564F7356C}"/>
                    </a:ext>
                  </a:extLst>
                </p:cNvPr>
                <p:cNvSpPr txBox="1"/>
                <p:nvPr/>
              </p:nvSpPr>
              <p:spPr>
                <a:xfrm>
                  <a:off x="609183" y="4423186"/>
                  <a:ext cx="431187" cy="874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9F7C12-F722-0047-824A-3C1F4FD63EB4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17910B-AC6C-5F4C-8715-9E4D377716A4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6A5EB6-55F3-6C4C-AFBE-D04D1A5C6B4C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4B90A49-B695-CE47-AAB1-1ACC72739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8F4415-48DD-5849-BB60-5B3D90EA10DF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190756C-7C2D-8640-B22B-8037639274C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6EF74A-FC0F-004A-8C89-8C403B1FF42C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165D8D1-23BB-4540-A14C-FB4700BFE08F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14B77-800D-2C4E-B7FA-C65282DE1685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875BB8-4F7B-414D-908E-BBEEDB892F10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38D6A1-B1C8-A546-9E72-5501436F1760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B2C480-E923-3544-97DF-C78F0E505F26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19EF4D-867B-964C-BEFD-75BC8E55506B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5B4A0B9-F0EA-BF4F-87AB-51D8CFB69C74}"/>
                  </a:ext>
                </a:extLst>
              </p:cNvPr>
              <p:cNvSpPr/>
              <p:nvPr/>
            </p:nvSpPr>
            <p:spPr>
              <a:xfrm>
                <a:off x="545199" y="2622323"/>
                <a:ext cx="585355" cy="8580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B08994-88E0-E543-B701-37C5B8221553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F49513-DF12-E141-ACFF-4613CA4F058F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08F07C3-DC08-7D49-81FE-21F2202E307B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97B052-3260-7C4D-8D8D-46288E66FD68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1A956F4-1A42-D04A-B124-B82D6CED28BF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4DCF00-043A-ED43-A311-8110626DE90B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26B8F9-BA17-7D44-874B-8CDBAF4AE4A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EEC8874-B7FA-8748-8618-4A194EC6F23A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E4DFC63-ED10-C846-B41D-59820FFEC7D3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D03E8-2049-DE4F-87BD-216B1B74C268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C2A8B-1EC9-B149-B9E6-B69D0B826D81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A372B2-2A7A-C146-8DE5-7C990C30F6AA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AF91A-AAD3-4855-A245-E46718EC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B2BF-B3A7-4A56-96B6-19B57FB4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1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A97C4-DCE9-F345-B4B8-D257E5A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01" y="4209988"/>
            <a:ext cx="534389" cy="5568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310FB-5C7E-43C2-9BEE-30A496E5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482F-898D-4540-9926-EEA062AD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515350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149" y="4629044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7744192" y="5643551"/>
            <a:ext cx="292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  <a:p>
            <a:r>
              <a:rPr lang="en-US" dirty="0"/>
              <a:t>Think: 3 minutes</a:t>
            </a:r>
          </a:p>
          <a:p>
            <a:r>
              <a:rPr lang="en-US" dirty="0"/>
              <a:t>Pair and share: 2 minutes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2754833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1933904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FB429-EDB0-F542-94D7-15EB1424AD72}"/>
              </a:ext>
            </a:extLst>
          </p:cNvPr>
          <p:cNvSpPr txBox="1"/>
          <p:nvPr/>
        </p:nvSpPr>
        <p:spPr>
          <a:xfrm>
            <a:off x="8273278" y="672040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53EA6CE-2768-42CE-ADF4-2B95356E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F1AEE4F-828E-4058-A3CB-18694F8C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19979"/>
          </a:xfrm>
        </p:spPr>
        <p:txBody>
          <a:bodyPr>
            <a:normAutofit/>
          </a:bodyPr>
          <a:lstStyle/>
          <a:p>
            <a:r>
              <a:rPr lang="en-US" sz="4000" dirty="0"/>
              <a:t>Comparison-based sorting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1588" y="2028672"/>
            <a:ext cx="2497185" cy="2827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579" y="4851380"/>
            <a:ext cx="350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 </a:t>
            </a:r>
            <a:r>
              <a:rPr lang="en-US" dirty="0">
                <a:solidFill>
                  <a:schemeClr val="accent4"/>
                </a:solidFill>
              </a:rPr>
              <a:t>genie</a:t>
            </a:r>
            <a:r>
              <a:rPr lang="en-US" dirty="0"/>
              <a:t> who knows what the right order is.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genie can answer YES/NO questions of the form: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 is [this] bigger than [that]?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878" y="4089246"/>
            <a:ext cx="1853442" cy="2394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5176" y="6299422"/>
            <a:ext cx="126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33638" y="2187768"/>
            <a:ext cx="637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sort these items. </a:t>
            </a:r>
          </a:p>
          <a:p>
            <a:r>
              <a:rPr lang="en-US" dirty="0"/>
              <a:t>There’s some ordering on them, but we don’t know what it is.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047" y="1236939"/>
            <a:ext cx="810776" cy="810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360" y="1236940"/>
            <a:ext cx="813389" cy="813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836" y="1166917"/>
            <a:ext cx="808236" cy="80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9514" y="1260804"/>
            <a:ext cx="804865" cy="804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978" y="1236939"/>
            <a:ext cx="852594" cy="852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7313" y="1213173"/>
            <a:ext cx="822761" cy="822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17878" y="3192196"/>
            <a:ext cx="512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     bigger than  ?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730" y="2916479"/>
            <a:ext cx="813389" cy="813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6979" y="2972195"/>
            <a:ext cx="822761" cy="82276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409573" y="3051100"/>
            <a:ext cx="1522015" cy="14179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22154" y="4502509"/>
            <a:ext cx="212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593748" y="3794956"/>
            <a:ext cx="646156" cy="670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85417" y="5653092"/>
            <a:ext cx="2871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The algorithm’s job is to output </a:t>
            </a:r>
            <a:r>
              <a:rPr lang="en-US" sz="2000">
                <a:solidFill>
                  <a:schemeClr val="accent5"/>
                </a:solidFill>
              </a:rPr>
              <a:t>a correctly sorted </a:t>
            </a:r>
            <a:r>
              <a:rPr lang="en-US" sz="2000" dirty="0">
                <a:solidFill>
                  <a:schemeClr val="accent5"/>
                </a:solidFill>
              </a:rPr>
              <a:t>list of all the objects.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439" y="1016561"/>
            <a:ext cx="440756" cy="4407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66739" y="1066739"/>
            <a:ext cx="2956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           is shorthand for</a:t>
            </a:r>
          </a:p>
          <a:p>
            <a:endParaRPr lang="en-US" sz="1000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 “the first thing in the input list”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32943-5BB7-4007-AB14-1A564DB8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A97DAE-C9B0-4015-B80C-42D08E6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4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4" grpId="0"/>
      <p:bldP spid="30" grpId="0"/>
      <p:bldP spid="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8316568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 iterations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to initialize 10 buckets, plus time to put n numbers in 10 buckets.  O(n).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149" y="5238645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7744192" y="6253152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2754833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1933904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4F98-F9B4-5849-98B9-ABB20E7CCB9F}"/>
              </a:ext>
            </a:extLst>
          </p:cNvPr>
          <p:cNvSpPr txBox="1"/>
          <p:nvPr/>
        </p:nvSpPr>
        <p:spPr>
          <a:xfrm>
            <a:off x="8273278" y="672040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0A3F556-DA29-42DB-A810-C8AA606C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3062506-C922-4CE8-888A-18952881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2F0-FD29-0045-A9B9-C30079E7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doesn’t seem so great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integers, each of which is in {1,2,…,n}…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example: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n = 1234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1234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Time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MergeSort</a:t>
                </a:r>
                <a:r>
                  <a:rPr lang="en-US" dirty="0">
                    <a:solidFill>
                      <a:schemeClr val="accent4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515350" cy="4351338"/>
              </a:xfrm>
              <a:blipFill>
                <a:blip r:embed="rId2"/>
                <a:stretch>
                  <a:fillRect l="-1288" t="-2241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100A05-E553-1841-901B-2C93C5D0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780" y="4968657"/>
            <a:ext cx="1326776" cy="163700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9141F-20A5-4D29-BA63-3D54DC35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1284-9ECA-4827-A2D2-4316345E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C05D-BB01-5649-AF82-3610EB02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357C-C9E6-E04C-A697-5CC7EF85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RadixSort base 10 doesn’t seem to be such a good idea…</a:t>
            </a:r>
          </a:p>
          <a:p>
            <a:r>
              <a:rPr lang="en-US" dirty="0"/>
              <a:t>But what if we change the base? (Let’s say base r)</a:t>
            </a:r>
          </a:p>
          <a:p>
            <a:r>
              <a:rPr lang="en-US" dirty="0"/>
              <a:t>We will see there’s a trade-off: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more buckets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fewer digits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56E54-862D-D346-A777-4053A82B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18" y="4934858"/>
            <a:ext cx="2978446" cy="16765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8C45-9BCE-4FB6-94CB-6034929A8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7E5D8-4436-4986-AA24-48A903B7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46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68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6A25-14DB-4232-85BB-045279ED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F17370-ABB5-42B4-A9D9-07F15694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3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46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68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59A10C7-530C-1946-85C2-D92247D076A7}"/>
              </a:ext>
            </a:extLst>
          </p:cNvPr>
          <p:cNvGrpSpPr/>
          <p:nvPr/>
        </p:nvGrpSpPr>
        <p:grpSpPr>
          <a:xfrm>
            <a:off x="1576964" y="2613787"/>
            <a:ext cx="8857619" cy="2123404"/>
            <a:chOff x="52963" y="2613787"/>
            <a:chExt cx="8857619" cy="212340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64D14E9-D555-E84F-84DC-FE5BB2B46ACA}"/>
                </a:ext>
              </a:extLst>
            </p:cNvPr>
            <p:cNvGrpSpPr/>
            <p:nvPr/>
          </p:nvGrpSpPr>
          <p:grpSpPr>
            <a:xfrm>
              <a:off x="717494" y="3026980"/>
              <a:ext cx="525615" cy="1275824"/>
              <a:chOff x="628650" y="3152633"/>
              <a:chExt cx="889379" cy="211540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5D2D9F9-BC01-474A-9572-52314628D71B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0B91EC-52C8-8F4A-8183-625F7225934C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CEFE5C-4884-F64F-911B-6F2451998AD0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2EEB28-73CB-8348-A17C-490238046849}"/>
                </a:ext>
              </a:extLst>
            </p:cNvPr>
            <p:cNvGrpSpPr/>
            <p:nvPr/>
          </p:nvGrpSpPr>
          <p:grpSpPr>
            <a:xfrm>
              <a:off x="1496001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999B9CE-B87D-764F-8991-85C2C8D83363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BBAF75-D23D-AB4A-81D6-07E132E1951E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4A78846-B408-6D43-AADD-A563624E212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7E82D09-FDF0-5147-8A29-55EC54B71636}"/>
                </a:ext>
              </a:extLst>
            </p:cNvPr>
            <p:cNvGrpSpPr/>
            <p:nvPr/>
          </p:nvGrpSpPr>
          <p:grpSpPr>
            <a:xfrm>
              <a:off x="2284423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522E59A-6B89-8C4D-AB57-A043E19CBC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D65A8C2-6319-044C-9E20-F3D917B4175B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DA6CD34-C33B-6F48-BE05-5E58D20A093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DD25A5-A526-1148-BA5A-5DB88CF0B03D}"/>
                </a:ext>
              </a:extLst>
            </p:cNvPr>
            <p:cNvGrpSpPr/>
            <p:nvPr/>
          </p:nvGrpSpPr>
          <p:grpSpPr>
            <a:xfrm>
              <a:off x="3796255" y="3009283"/>
              <a:ext cx="525615" cy="1275824"/>
              <a:chOff x="628650" y="3152633"/>
              <a:chExt cx="889379" cy="2115403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0C5A536-1ED3-1D41-B451-4B0BF27DAFC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53F02EB-679E-CB40-9EA0-C041C4CDF43D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706BDFC-EF91-2147-82C4-68F9D0129EAE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24F0D82-A2AF-B044-AE9D-C17F56C15075}"/>
                </a:ext>
              </a:extLst>
            </p:cNvPr>
            <p:cNvGrpSpPr/>
            <p:nvPr/>
          </p:nvGrpSpPr>
          <p:grpSpPr>
            <a:xfrm>
              <a:off x="7567989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511D04-1D2E-1546-8867-84D5476F19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D9A4AE-84C2-7846-AC09-2F6561F226E9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D15C3B-0895-324A-8085-D4AC0A3EA1D8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65072D3-ADA0-264C-A086-6E0FF436FF71}"/>
                </a:ext>
              </a:extLst>
            </p:cNvPr>
            <p:cNvGrpSpPr/>
            <p:nvPr/>
          </p:nvGrpSpPr>
          <p:grpSpPr>
            <a:xfrm>
              <a:off x="8346496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E1A6C4-B50E-9645-AA09-E0AC33552B6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69B29F9-6CE4-7B42-84C0-D84F1D0312AA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460357-7AEE-C042-A8EF-27D26FD82B0F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DFB31C-EAB0-CC4C-8102-61B3B63BF060}"/>
                </a:ext>
              </a:extLst>
            </p:cNvPr>
            <p:cNvSpPr txBox="1"/>
            <p:nvPr/>
          </p:nvSpPr>
          <p:spPr>
            <a:xfrm>
              <a:off x="776131" y="4317387"/>
              <a:ext cx="7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176F9D-F1A3-6146-8868-AC98513AA895}"/>
                </a:ext>
              </a:extLst>
            </p:cNvPr>
            <p:cNvSpPr txBox="1"/>
            <p:nvPr/>
          </p:nvSpPr>
          <p:spPr>
            <a:xfrm>
              <a:off x="153027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2F934E-BCFA-8D4C-B805-068D9B9E580B}"/>
                </a:ext>
              </a:extLst>
            </p:cNvPr>
            <p:cNvSpPr txBox="1"/>
            <p:nvPr/>
          </p:nvSpPr>
          <p:spPr>
            <a:xfrm>
              <a:off x="2328613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2EDE1D-B336-1243-8B3F-ADBD22D07FA1}"/>
                </a:ext>
              </a:extLst>
            </p:cNvPr>
            <p:cNvSpPr txBox="1"/>
            <p:nvPr/>
          </p:nvSpPr>
          <p:spPr>
            <a:xfrm>
              <a:off x="3882772" y="4317387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570744-0B8B-1F4B-9C83-51C7B9F99B4D}"/>
                </a:ext>
              </a:extLst>
            </p:cNvPr>
            <p:cNvSpPr txBox="1"/>
            <p:nvPr/>
          </p:nvSpPr>
          <p:spPr>
            <a:xfrm>
              <a:off x="842915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99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7B939D3-787E-0F4B-83A5-AB65D46B4F8B}"/>
                </a:ext>
              </a:extLst>
            </p:cNvPr>
            <p:cNvSpPr txBox="1"/>
            <p:nvPr/>
          </p:nvSpPr>
          <p:spPr>
            <a:xfrm>
              <a:off x="7630821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012F001-E7AE-7042-B165-FEA986D1972E}"/>
                </a:ext>
              </a:extLst>
            </p:cNvPr>
            <p:cNvGrpSpPr/>
            <p:nvPr/>
          </p:nvGrpSpPr>
          <p:grpSpPr>
            <a:xfrm>
              <a:off x="5403748" y="3056145"/>
              <a:ext cx="525615" cy="1275824"/>
              <a:chOff x="628650" y="3152633"/>
              <a:chExt cx="889379" cy="2115403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D14D93E-1EC2-214B-81D9-7C0394E1194E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05D75E-FFDD-3C4D-8498-9C42DD0949C3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4D105D2-F259-A94A-B42E-14EF45E53E89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E943E98-90F5-1948-9B6C-E7D1E40F501C}"/>
                </a:ext>
              </a:extLst>
            </p:cNvPr>
            <p:cNvSpPr txBox="1"/>
            <p:nvPr/>
          </p:nvSpPr>
          <p:spPr>
            <a:xfrm>
              <a:off x="5457852" y="436785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A4EB8E-9CCA-5147-8E66-40F7F8B3658A}"/>
                </a:ext>
              </a:extLst>
            </p:cNvPr>
            <p:cNvSpPr txBox="1"/>
            <p:nvPr/>
          </p:nvSpPr>
          <p:spPr>
            <a:xfrm>
              <a:off x="52963" y="2613787"/>
              <a:ext cx="1396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 buckets: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B51F79A-2CB0-0748-BCF3-2421C09F195D}"/>
                </a:ext>
              </a:extLst>
            </p:cNvPr>
            <p:cNvSpPr txBox="1"/>
            <p:nvPr/>
          </p:nvSpPr>
          <p:spPr>
            <a:xfrm>
              <a:off x="6439034" y="3139543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2C2AD7-2E46-ED4C-8104-E56CF01AA067}"/>
                </a:ext>
              </a:extLst>
            </p:cNvPr>
            <p:cNvSpPr txBox="1"/>
            <p:nvPr/>
          </p:nvSpPr>
          <p:spPr>
            <a:xfrm>
              <a:off x="4609796" y="3105970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44F606B-3408-8A45-8F69-02CD9522003F}"/>
                </a:ext>
              </a:extLst>
            </p:cNvPr>
            <p:cNvSpPr txBox="1"/>
            <p:nvPr/>
          </p:nvSpPr>
          <p:spPr>
            <a:xfrm>
              <a:off x="3047711" y="3093194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2046506" y="532918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2943904" y="3872695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2984420" y="3408139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6879917" y="387799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5293839" y="382055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79F9124-B19F-465A-95F4-F89405F8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6DBF60-83D2-45BD-9F60-597B5A51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1" animBg="1"/>
          <p:bldP spid="101" grpId="1" animBg="1"/>
          <p:bldP spid="102" grpId="0" animBg="1"/>
          <p:bldP spid="106" grpId="0" animBg="1"/>
        </p:bldLst>
      </p:timing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4D14E9-D555-E84F-84DC-FE5BB2B46ACA}"/>
              </a:ext>
            </a:extLst>
          </p:cNvPr>
          <p:cNvGrpSpPr/>
          <p:nvPr/>
        </p:nvGrpSpPr>
        <p:grpSpPr>
          <a:xfrm>
            <a:off x="2241495" y="3641343"/>
            <a:ext cx="525615" cy="1275824"/>
            <a:chOff x="628650" y="3152633"/>
            <a:chExt cx="889379" cy="211540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D2D9F9-BC01-474A-9572-52314628D71B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0B91EC-52C8-8F4A-8183-625F7225934C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CEFE5C-4884-F64F-911B-6F2451998AD0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2EEB28-73CB-8348-A17C-490238046849}"/>
              </a:ext>
            </a:extLst>
          </p:cNvPr>
          <p:cNvGrpSpPr/>
          <p:nvPr/>
        </p:nvGrpSpPr>
        <p:grpSpPr>
          <a:xfrm>
            <a:off x="3020002" y="3655926"/>
            <a:ext cx="525615" cy="1275824"/>
            <a:chOff x="628650" y="3152633"/>
            <a:chExt cx="889379" cy="2115403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999B9CE-B87D-764F-8991-85C2C8D83363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BBAF75-D23D-AB4A-81D6-07E132E1951E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A78846-B408-6D43-AADD-A563624E212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E82D09-FDF0-5147-8A29-55EC54B71636}"/>
              </a:ext>
            </a:extLst>
          </p:cNvPr>
          <p:cNvGrpSpPr/>
          <p:nvPr/>
        </p:nvGrpSpPr>
        <p:grpSpPr>
          <a:xfrm>
            <a:off x="3808424" y="3655926"/>
            <a:ext cx="525615" cy="1275824"/>
            <a:chOff x="628650" y="3152633"/>
            <a:chExt cx="889379" cy="211540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22E59A-6B89-8C4D-AB57-A043E19CBC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65A8C2-6319-044C-9E20-F3D917B4175B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A6CD34-C33B-6F48-BE05-5E58D20A093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D25A5-A526-1148-BA5A-5DB88CF0B03D}"/>
              </a:ext>
            </a:extLst>
          </p:cNvPr>
          <p:cNvGrpSpPr/>
          <p:nvPr/>
        </p:nvGrpSpPr>
        <p:grpSpPr>
          <a:xfrm>
            <a:off x="4661538" y="3649356"/>
            <a:ext cx="525615" cy="1275824"/>
            <a:chOff x="628650" y="3152633"/>
            <a:chExt cx="889379" cy="2115403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0C5A536-1ED3-1D41-B451-4B0BF27DAFC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53F02EB-679E-CB40-9EA0-C041C4CDF43D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706BDFC-EF91-2147-82C4-68F9D0129EAE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24F0D82-A2AF-B044-AE9D-C17F56C15075}"/>
              </a:ext>
            </a:extLst>
          </p:cNvPr>
          <p:cNvGrpSpPr/>
          <p:nvPr/>
        </p:nvGrpSpPr>
        <p:grpSpPr>
          <a:xfrm>
            <a:off x="9091990" y="3655926"/>
            <a:ext cx="525615" cy="1275824"/>
            <a:chOff x="628650" y="3152633"/>
            <a:chExt cx="889379" cy="211540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511D04-1D2E-1546-8867-84D5476F19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7D9A4AE-84C2-7846-AC09-2F6561F226E9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D15C3B-0895-324A-8085-D4AC0A3EA1D8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65072D3-ADA0-264C-A086-6E0FF436FF71}"/>
              </a:ext>
            </a:extLst>
          </p:cNvPr>
          <p:cNvGrpSpPr/>
          <p:nvPr/>
        </p:nvGrpSpPr>
        <p:grpSpPr>
          <a:xfrm>
            <a:off x="9870497" y="3655926"/>
            <a:ext cx="525615" cy="1275824"/>
            <a:chOff x="628650" y="3152633"/>
            <a:chExt cx="889379" cy="2115403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EE1A6C4-B50E-9645-AA09-E0AC33552B6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69B29F9-6CE4-7B42-84C0-D84F1D0312AA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460357-7AEE-C042-A8EF-27D26FD82B0F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DFB31C-EAB0-CC4C-8102-61B3B63BF060}"/>
              </a:ext>
            </a:extLst>
          </p:cNvPr>
          <p:cNvSpPr txBox="1"/>
          <p:nvPr/>
        </p:nvSpPr>
        <p:spPr>
          <a:xfrm>
            <a:off x="2300132" y="4931750"/>
            <a:ext cx="77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76F9D-F1A3-6146-8868-AC98513AA895}"/>
              </a:ext>
            </a:extLst>
          </p:cNvPr>
          <p:cNvSpPr txBox="1"/>
          <p:nvPr/>
        </p:nvSpPr>
        <p:spPr>
          <a:xfrm>
            <a:off x="3054278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2F934E-BCFA-8D4C-B805-068D9B9E580B}"/>
              </a:ext>
            </a:extLst>
          </p:cNvPr>
          <p:cNvSpPr txBox="1"/>
          <p:nvPr/>
        </p:nvSpPr>
        <p:spPr>
          <a:xfrm>
            <a:off x="3852614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2EDE1D-B336-1243-8B3F-ADBD22D07FA1}"/>
              </a:ext>
            </a:extLst>
          </p:cNvPr>
          <p:cNvSpPr txBox="1"/>
          <p:nvPr/>
        </p:nvSpPr>
        <p:spPr>
          <a:xfrm>
            <a:off x="4692908" y="4947049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570744-0B8B-1F4B-9C83-51C7B9F99B4D}"/>
              </a:ext>
            </a:extLst>
          </p:cNvPr>
          <p:cNvSpPr txBox="1"/>
          <p:nvPr/>
        </p:nvSpPr>
        <p:spPr>
          <a:xfrm>
            <a:off x="9953158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B939D3-787E-0F4B-83A5-AB65D46B4F8B}"/>
              </a:ext>
            </a:extLst>
          </p:cNvPr>
          <p:cNvSpPr txBox="1"/>
          <p:nvPr/>
        </p:nvSpPr>
        <p:spPr>
          <a:xfrm>
            <a:off x="9154822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2F001-E7AE-7042-B165-FEA986D1972E}"/>
              </a:ext>
            </a:extLst>
          </p:cNvPr>
          <p:cNvGrpSpPr/>
          <p:nvPr/>
        </p:nvGrpSpPr>
        <p:grpSpPr>
          <a:xfrm>
            <a:off x="6927749" y="3670508"/>
            <a:ext cx="525615" cy="1275824"/>
            <a:chOff x="628650" y="3152633"/>
            <a:chExt cx="889379" cy="2115403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14D93E-1EC2-214B-81D9-7C0394E1194E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05D75E-FFDD-3C4D-8498-9C42DD0949C3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D105D2-F259-A94A-B42E-14EF45E53E89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E943E98-90F5-1948-9B6C-E7D1E40F501C}"/>
              </a:ext>
            </a:extLst>
          </p:cNvPr>
          <p:cNvSpPr txBox="1"/>
          <p:nvPr/>
        </p:nvSpPr>
        <p:spPr>
          <a:xfrm>
            <a:off x="6981853" y="498222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2129282" y="448705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2169798" y="4022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0013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376574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A4EB8E-9CCA-5147-8E66-40F7F8B3658A}"/>
              </a:ext>
            </a:extLst>
          </p:cNvPr>
          <p:cNvSpPr txBox="1"/>
          <p:nvPr/>
        </p:nvSpPr>
        <p:spPr>
          <a:xfrm>
            <a:off x="1576964" y="2613787"/>
            <a:ext cx="13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buckets: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51F79A-2CB0-0748-BCF3-2421C09F195D}"/>
              </a:ext>
            </a:extLst>
          </p:cNvPr>
          <p:cNvSpPr txBox="1"/>
          <p:nvPr/>
        </p:nvSpPr>
        <p:spPr>
          <a:xfrm>
            <a:off x="7963034" y="3753907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42C2AD7-2E46-ED4C-8104-E56CF01AA067}"/>
              </a:ext>
            </a:extLst>
          </p:cNvPr>
          <p:cNvSpPr txBox="1"/>
          <p:nvPr/>
        </p:nvSpPr>
        <p:spPr>
          <a:xfrm>
            <a:off x="6133796" y="3720334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2979486" y="447699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2169798" y="172985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DD7BA34-7C1C-D849-8676-B08A3460F7A3}"/>
              </a:ext>
            </a:extLst>
          </p:cNvPr>
          <p:cNvSpPr/>
          <p:nvPr/>
        </p:nvSpPr>
        <p:spPr>
          <a:xfrm>
            <a:off x="2096824" y="357517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0021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32FAE5-ABF1-4E4F-B0A8-D3E876294755}"/>
              </a:ext>
            </a:extLst>
          </p:cNvPr>
          <p:cNvSpPr/>
          <p:nvPr/>
        </p:nvSpPr>
        <p:spPr>
          <a:xfrm>
            <a:off x="2130104" y="309495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21C509-1AA5-4A47-AA91-E5A8BD357380}"/>
              </a:ext>
            </a:extLst>
          </p:cNvPr>
          <p:cNvSpPr/>
          <p:nvPr/>
        </p:nvSpPr>
        <p:spPr>
          <a:xfrm>
            <a:off x="461811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0345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2201025" y="5711669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7E8B02-CDBF-1D4A-BBFF-1571A50F80EB}"/>
              </a:ext>
            </a:extLst>
          </p:cNvPr>
          <p:cNvSpPr txBox="1"/>
          <p:nvPr/>
        </p:nvSpPr>
        <p:spPr>
          <a:xfrm>
            <a:off x="9634707" y="6408080"/>
            <a:ext cx="20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2F1B0-70DF-4A6B-AB08-A2DE005D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D00FC-645A-4DA0-B7CC-753BDC3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2190217" y="2801420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2190217" y="3868581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533493-1361-4E45-8A6B-69A6735C45E9}"/>
              </a:ext>
            </a:extLst>
          </p:cNvPr>
          <p:cNvGrpSpPr/>
          <p:nvPr/>
        </p:nvGrpSpPr>
        <p:grpSpPr>
          <a:xfrm>
            <a:off x="2190217" y="1734259"/>
            <a:ext cx="7992844" cy="674098"/>
            <a:chOff x="1997317" y="3229162"/>
            <a:chExt cx="5040183" cy="718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65E75C1-512E-9343-ADAA-631BD1136977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DC5FAD3-10B5-494A-AFE2-84C9AC66C915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CF83E-FBCA-B540-90D0-4127C10BDCF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4B6A67-7248-1747-B51B-A73F2C632BFB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955F298-A126-8C4F-BACD-2632D748B7ED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36324DA-ABB8-3B4E-91D4-F06D9B5FD83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8638624-DCB1-2E4F-9AE2-788A41848223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AD4759-147B-C646-A32B-2F168F68AF02}"/>
              </a:ext>
            </a:extLst>
          </p:cNvPr>
          <p:cNvSpPr txBox="1"/>
          <p:nvPr/>
        </p:nvSpPr>
        <p:spPr>
          <a:xfrm>
            <a:off x="2190218" y="4972050"/>
            <a:ext cx="41915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d=2, so only 2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 buckets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8A50675-43DC-2C44-AF40-597E71C455AE}"/>
              </a:ext>
            </a:extLst>
          </p:cNvPr>
          <p:cNvSpPr txBox="1"/>
          <p:nvPr/>
        </p:nvSpPr>
        <p:spPr>
          <a:xfrm>
            <a:off x="7040412" y="5000625"/>
            <a:ext cx="31718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d=3, so 3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buckets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C31F7-42F0-814D-9865-CA1175A29A34}"/>
              </a:ext>
            </a:extLst>
          </p:cNvPr>
          <p:cNvSpPr txBox="1"/>
          <p:nvPr/>
        </p:nvSpPr>
        <p:spPr>
          <a:xfrm>
            <a:off x="5967186" y="5372100"/>
            <a:ext cx="60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7DECC-1267-1C4A-9C00-158DBE192903}"/>
              </a:ext>
            </a:extLst>
          </p:cNvPr>
          <p:cNvSpPr txBox="1"/>
          <p:nvPr/>
        </p:nvSpPr>
        <p:spPr>
          <a:xfrm>
            <a:off x="2190218" y="6295520"/>
            <a:ext cx="795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Bigger base means more buckets but fewer iterations.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CAF49-1DDD-094E-A477-B3D54A022B66}"/>
              </a:ext>
            </a:extLst>
          </p:cNvPr>
          <p:cNvSpPr txBox="1"/>
          <p:nvPr/>
        </p:nvSpPr>
        <p:spPr>
          <a:xfrm>
            <a:off x="1698171" y="134982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array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65BA30-CFF3-484B-A0DB-040F35940C49}"/>
              </a:ext>
            </a:extLst>
          </p:cNvPr>
          <p:cNvSpPr txBox="1"/>
          <p:nvPr/>
        </p:nvSpPr>
        <p:spPr>
          <a:xfrm>
            <a:off x="9128046" y="4598283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array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46BF9-580C-4F81-B99A-90F04644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79DCA-0C2E-433A-8C32-C99730C2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0" grpId="0"/>
      <p:bldP spid="5" grpId="0"/>
      <p:bldP spid="6" grpId="0"/>
      <p:bldP spid="7" grpId="0"/>
      <p:bldP spid="13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B068-15F1-AD45-AA18-66FDEF1C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running time of </a:t>
            </a:r>
            <a:r>
              <a:rPr lang="en-US" dirty="0" err="1"/>
              <a:t>RadixSort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4936" y="1538516"/>
                <a:ext cx="8733064" cy="51670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Say we want to sort: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 integers,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maximum size M,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 base r.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of iterations of </a:t>
                </a:r>
                <a:r>
                  <a:rPr lang="en-US" dirty="0" err="1">
                    <a:solidFill>
                      <a:schemeClr val="tx1"/>
                    </a:solidFill>
                  </a:rPr>
                  <a:t>RadixSort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number of digits, base r, of an integer x of max size M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Time per iteration: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Initialize r buckets, put n items into them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total time.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Total time: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4936" y="1538516"/>
                <a:ext cx="8733064" cy="5167085"/>
              </a:xfrm>
              <a:blipFill>
                <a:blip r:embed="rId2"/>
                <a:stretch>
                  <a:fillRect l="-1256" t="-2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DFE720-E8E7-1643-9FEB-333D4485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096" y="4513943"/>
            <a:ext cx="1493905" cy="13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33EFE-4DC7-A44B-908F-6B3F6BEDD646}"/>
              </a:ext>
            </a:extLst>
          </p:cNvPr>
          <p:cNvSpPr txBox="1"/>
          <p:nvPr/>
        </p:nvSpPr>
        <p:spPr>
          <a:xfrm>
            <a:off x="8201638" y="3904343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Convince yourself that this is the right formula for 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B31D68-8789-49D9-8A2B-D4BA669F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A0DCA-3332-481E-950D-9F04EA15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09022"/>
            <a:ext cx="7886700" cy="1325563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676" y="1383960"/>
            <a:ext cx="7886700" cy="4351338"/>
          </a:xfrm>
        </p:spPr>
        <p:txBody>
          <a:bodyPr/>
          <a:lstStyle/>
          <a:p>
            <a:r>
              <a:rPr lang="en-US" dirty="0"/>
              <a:t>Given n, M, how should we choose r?</a:t>
            </a:r>
          </a:p>
          <a:p>
            <a:r>
              <a:rPr lang="en-US" dirty="0"/>
              <a:t>Looks like there’s some sweet spot: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0" y="31058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163" y="2703963"/>
            <a:ext cx="4330450" cy="309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63" y="2663576"/>
            <a:ext cx="4561171" cy="3259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/>
              <p:nvPr/>
            </p:nvSpPr>
            <p:spPr>
              <a:xfrm>
                <a:off x="6096000" y="76751"/>
                <a:ext cx="44796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Running time: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6751"/>
                <a:ext cx="4479624" cy="404983"/>
              </a:xfrm>
              <a:prstGeom prst="rect">
                <a:avLst/>
              </a:prstGeom>
              <a:blipFill>
                <a:blip r:embed="rId4"/>
                <a:stretch>
                  <a:fillRect l="-1088" t="-3030" b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2AD4D-93C5-40B5-BD32-E2E0C993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BF403-6961-4BE0-8056-745113A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36" y="230073"/>
            <a:ext cx="7886700" cy="1325563"/>
          </a:xfrm>
        </p:spPr>
        <p:txBody>
          <a:bodyPr/>
          <a:lstStyle/>
          <a:p>
            <a:r>
              <a:rPr lang="en-US" dirty="0"/>
              <a:t>A reasonable choice: r=n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777" y="5424564"/>
            <a:ext cx="775233" cy="1135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2195" y="6368533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6286" y="5573384"/>
            <a:ext cx="67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Choosing r = n is pretty good.  What choice of r optimizes the asymptotic running time?  What if I also care about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7164" y="2249714"/>
                <a:ext cx="7886700" cy="31389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Running time: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Choose n=r: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7164" y="2249714"/>
                <a:ext cx="7886700" cy="3138969"/>
              </a:xfrm>
              <a:blipFill>
                <a:blip r:embed="rId4"/>
                <a:stretch>
                  <a:fillRect l="-1392" t="-3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712E1B8-13C3-DB45-9F50-80BFEFCFDAFA}"/>
              </a:ext>
            </a:extLst>
          </p:cNvPr>
          <p:cNvSpPr txBox="1"/>
          <p:nvPr/>
        </p:nvSpPr>
        <p:spPr>
          <a:xfrm>
            <a:off x="6217845" y="3693616"/>
            <a:ext cx="45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Intuition: balance n and r here.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06BD4E-C7B2-CE45-AA97-D1CC0C58F5A7}"/>
              </a:ext>
            </a:extLst>
          </p:cNvPr>
          <p:cNvCxnSpPr/>
          <p:nvPr/>
        </p:nvCxnSpPr>
        <p:spPr>
          <a:xfrm flipV="1">
            <a:off x="8129130" y="3425371"/>
            <a:ext cx="318184" cy="365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69B08F-B50E-434E-9A83-25F5F71BA921}"/>
              </a:ext>
            </a:extLst>
          </p:cNvPr>
          <p:cNvCxnSpPr>
            <a:cxnSpLocks/>
          </p:cNvCxnSpPr>
          <p:nvPr/>
        </p:nvCxnSpPr>
        <p:spPr>
          <a:xfrm flipH="1" flipV="1">
            <a:off x="7692570" y="3425372"/>
            <a:ext cx="333830" cy="34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0EA06-6C3A-48B2-AD78-8DEF942F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DA8EF-DC31-4E84-ACC7-557833AA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365127"/>
            <a:ext cx="566270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All the sorting algorithms we have seen work like this.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4689" y="1825625"/>
            <a:ext cx="3842622" cy="435133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80374" y="1831088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9857" y="1687939"/>
            <a:ext cx="273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/>
                </a:solidFill>
              </a:rPr>
              <a:t>QuickSort</a:t>
            </a:r>
            <a:r>
              <a:rPr lang="en-US" sz="2000" dirty="0"/>
              <a:t>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51" y="2991057"/>
            <a:ext cx="1378424" cy="17810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4626" y="2933236"/>
            <a:ext cx="5237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       bigger than        ?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1148" y="2774009"/>
            <a:ext cx="489086" cy="559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72601" y="2774010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14626" y="3673712"/>
            <a:ext cx="5237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        bigger than        ?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14626" y="4422990"/>
            <a:ext cx="523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         bigger than        ?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39421" y="3590805"/>
            <a:ext cx="466526" cy="5815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41060" y="4360005"/>
            <a:ext cx="493462" cy="59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72601" y="3622229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72601" y="4388560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65914" y="2835835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65914" y="3621197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67233" y="4388560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51303" y="183124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56680" y="183817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14043" y="1914562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47786" y="5602301"/>
            <a:ext cx="705201" cy="718565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8938" y="5733934"/>
            <a:ext cx="103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etc.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19244" y="1481638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Pivot!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6EF01-9837-4969-9D2E-6FC89A30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AE4FD64-553E-42E3-B822-65A48F14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9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01 0.53889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1111 L 0.3658 0.54884 " pathEditMode="relative" ptsTypes="AA">
                                      <p:cBhvr>
                                        <p:cTn id="5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48148E-6 L -0.30469 0.54722 " pathEditMode="relative" ptsTypes="AA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/>
      <p:bldP spid="4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3A75-C289-1941-A070-3D786E3A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181521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RadixSort</a:t>
            </a:r>
            <a:r>
              <a:rPr lang="en-US" dirty="0"/>
              <a:t> with r=n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964" y="1854654"/>
                <a:ext cx="87040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 of size at most M, time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the running time (in terms of n) depends on how big M is in terms of 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some constant c, then this is O(n).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then this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The number of buckets needed is r=n.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964" y="1854654"/>
                <a:ext cx="8704036" cy="4351338"/>
              </a:xfrm>
              <a:blipFill>
                <a:blip r:embed="rId2"/>
                <a:stretch>
                  <a:fillRect l="-126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DF76A-D75A-451D-81B3-2BC229AE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E35A6-207B-4B16-8436-96652FEC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32AF-7F03-854A-9A5F-0409846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4C0E-AAE2-6040-82E8-30578DD3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can sort n integers of size at most n</a:t>
            </a:r>
            <a:r>
              <a:rPr lang="en-US" baseline="30000" dirty="0"/>
              <a:t>100</a:t>
            </a:r>
            <a:r>
              <a:rPr lang="en-US" dirty="0"/>
              <a:t> in time O(n), and needs enough space to store O(n) integers. </a:t>
            </a:r>
          </a:p>
          <a:p>
            <a:r>
              <a:rPr lang="en-US" dirty="0"/>
              <a:t>If your integers have size much much bigger than n (like 2</a:t>
            </a:r>
            <a:r>
              <a:rPr lang="en-US" baseline="30000" dirty="0"/>
              <a:t>n</a:t>
            </a:r>
            <a:r>
              <a:rPr lang="en-US" dirty="0"/>
              <a:t>), maybe you shouldn’t use </a:t>
            </a:r>
            <a:r>
              <a:rPr lang="en-US" dirty="0" err="1"/>
              <a:t>RadixSort</a:t>
            </a:r>
            <a:r>
              <a:rPr lang="en-US" dirty="0"/>
              <a:t>.</a:t>
            </a:r>
          </a:p>
          <a:p>
            <a:r>
              <a:rPr lang="en-US" dirty="0"/>
              <a:t>It matters how we pick the base.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A8F8A-CC11-874F-9B0F-CC88758CABDE}"/>
              </a:ext>
            </a:extLst>
          </p:cNvPr>
          <p:cNvSpPr txBox="1"/>
          <p:nvPr/>
        </p:nvSpPr>
        <p:spPr>
          <a:xfrm>
            <a:off x="8490857" y="595086"/>
            <a:ext cx="2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can put any constant here instead of 100.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99F99-BF41-1F4F-BA66-D31EE2A317AC}"/>
              </a:ext>
            </a:extLst>
          </p:cNvPr>
          <p:cNvCxnSpPr>
            <a:stCxn id="4" idx="2"/>
          </p:cNvCxnSpPr>
          <p:nvPr/>
        </p:nvCxnSpPr>
        <p:spPr>
          <a:xfrm flipH="1">
            <a:off x="9274629" y="1518417"/>
            <a:ext cx="217714" cy="30720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9DA913-8CDB-B244-BDBF-5C0D28A5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01" y="4601029"/>
            <a:ext cx="3115329" cy="20768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B9B4D-ED60-40AC-A290-DD0A37DC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BD043-0205-4A63-B949-801FD97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136" y="142830"/>
            <a:ext cx="78867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012" y="1470213"/>
            <a:ext cx="9154245" cy="55111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difficult sorting is depends on the model of computation.</a:t>
            </a:r>
          </a:p>
          <a:p>
            <a:r>
              <a:rPr lang="en-US" dirty="0"/>
              <a:t>How reasonable a model of computation is is up for debate.</a:t>
            </a:r>
          </a:p>
          <a:p>
            <a:endParaRPr lang="en-US" dirty="0"/>
          </a:p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Any algorithm in this model must use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operations.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it can handle arbitrary comparable objects.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If we are sorting small integers (or other reasonable data):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CountingSort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Might take more space and/or be slower if integers get too big  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60" y="5462422"/>
            <a:ext cx="665853" cy="60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24" y="3715657"/>
            <a:ext cx="619024" cy="76376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2164E3-7B19-4230-95A6-D4DC69DF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55B48-135B-4857-91BE-D6C458CE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6D6F-6120-4ADD-A47F-404D49099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B125-B451-40D5-AF17-44388DDEA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Sorting in Linear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F1B1-C60F-42AB-8187-9AAB9617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1D61C-EC35-4AC0-945A-55F1E38E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6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D32A-BA07-404D-B22C-84DE9E90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Bucket Sort?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901A0-871E-44A2-92E5-4A9590577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generated from the uniform distribution in the interval [0,1)</a:t>
            </a:r>
          </a:p>
          <a:p>
            <a:r>
              <a:rPr lang="en-US" dirty="0"/>
              <a:t>Interval is divided into n equal sized sub-intervals </a:t>
            </a:r>
          </a:p>
          <a:p>
            <a:r>
              <a:rPr lang="en-US" dirty="0"/>
              <a:t>Buckets contains the input values</a:t>
            </a:r>
          </a:p>
          <a:p>
            <a:r>
              <a:rPr lang="en-US" dirty="0"/>
              <a:t>For each bucket, run a sorting algorithm.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3734-44A4-4938-A5C2-80F575CE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2CDA2-0157-4877-9D74-487E8BD6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97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A97346-14A8-4361-A364-4C6034407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86" t="-5758" r="-2290" b="-1"/>
          <a:stretch/>
        </p:blipFill>
        <p:spPr>
          <a:xfrm>
            <a:off x="579120" y="599440"/>
            <a:ext cx="10711093" cy="5363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92DDB-B105-41FC-A5F8-AFC07980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D2CC2-0921-4D86-84CC-AE57194D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5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CFF9-CB73-4C23-8DC5-1EAB43F2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in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FE6C1-F0EA-46D1-9621-0CEDD9763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487" y="1825625"/>
            <a:ext cx="6399026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B5436-856B-4F17-8C92-419BACD5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307D-D716-479D-9958-509E0FB0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668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08CB-6BFA-4A53-A75C-371928D7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5274EAF-5066-4977-BB10-3712EA72D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86" t="-5758" r="-2290" b="-1"/>
          <a:stretch/>
        </p:blipFill>
        <p:spPr>
          <a:xfrm>
            <a:off x="1557235" y="1825625"/>
            <a:ext cx="9077529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1A14A-9325-4E04-AF58-FE20F99D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FC31-ACD4-4430-96B9-23FF74D5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03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03F6-9634-425B-BB31-506425A74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Sorting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D681B-F7F6-45F0-A0CD-99D9C4742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DB029-D86A-40DA-AFEA-AB0D7181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8805C-11BD-4EF1-A7C0-BFF8884C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76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3C34-CE37-4D03-A72E-50631B8E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Based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B9D7-B490-48BF-B227-0E7BC5BA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Sort </a:t>
            </a:r>
          </a:p>
          <a:p>
            <a:r>
              <a:rPr lang="en-US" dirty="0"/>
              <a:t>Selection Sort</a:t>
            </a:r>
          </a:p>
          <a:p>
            <a:r>
              <a:rPr lang="en-US" dirty="0"/>
              <a:t>Bubble Sort</a:t>
            </a:r>
          </a:p>
          <a:p>
            <a:r>
              <a:rPr lang="en-US" dirty="0"/>
              <a:t>Quick Sort</a:t>
            </a:r>
          </a:p>
          <a:p>
            <a:r>
              <a:rPr lang="en-US" dirty="0"/>
              <a:t>Insertion Sort</a:t>
            </a:r>
          </a:p>
          <a:p>
            <a:r>
              <a:rPr lang="en-US" dirty="0"/>
              <a:t>Any other Two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C0DE-876E-426C-BA7D-10D89B8D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3834B-E4E2-441C-A45A-F1797B6E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59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.9|19.2|7.7|5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3.3|0.8|6.5|3.2|6.2|2.9|11.6|2.1|2.7|7.3|2|6|6.7|13.4|1.8|0.8|0.8|7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2.2|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6.9|0.3|6.3|1|4.3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0.4|7.5|5.3|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0|1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2.1|0.9|4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1.3|0.7|15.4|0.4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27.3|1.3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3|5|10.7|7.2|3|3.2|3|1.2|2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6|1.2|0.6|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0.6|4.5|0.5|0.6|0.8|0.5|0.8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2|6.8|11.5|10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18555</TotalTime>
  <Words>6725</Words>
  <Application>Microsoft Office PowerPoint</Application>
  <PresentationFormat>Widescreen</PresentationFormat>
  <Paragraphs>2482</Paragraphs>
  <Slides>102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Chalkboard</vt:lpstr>
      <vt:lpstr>Comic Sans MS</vt:lpstr>
      <vt:lpstr>Gill Sans Ultra Bold</vt:lpstr>
      <vt:lpstr>Times New Roman</vt:lpstr>
      <vt:lpstr>Office Theme</vt:lpstr>
      <vt:lpstr>Linear Time Sorting Algorithms</vt:lpstr>
      <vt:lpstr>Sorting</vt:lpstr>
      <vt:lpstr>An O(1)-time algorithm for sorting: StickSort</vt:lpstr>
      <vt:lpstr>That may have been unsatisfying</vt:lpstr>
      <vt:lpstr>Today: two (more) models</vt:lpstr>
      <vt:lpstr>Comparison-based sorting</vt:lpstr>
      <vt:lpstr>Comparison-based sorting algorithms</vt:lpstr>
      <vt:lpstr>Comparison-based sorting algorithms</vt:lpstr>
      <vt:lpstr>All the sorting algorithms we have seen work like this.</vt:lpstr>
      <vt:lpstr>Lower bound of Ω(n log(n)). </vt:lpstr>
      <vt:lpstr>PowerPoint Presentation</vt:lpstr>
      <vt:lpstr>Decision trees</vt:lpstr>
      <vt:lpstr>Decision trees</vt:lpstr>
      <vt:lpstr>Comparison-based algorithms look like decision trees.</vt:lpstr>
      <vt:lpstr>Q: What’s the runtime on a particular input?</vt:lpstr>
      <vt:lpstr>Q: What’s the worst-case runtime?</vt:lpstr>
      <vt:lpstr>How long is the longest path?</vt:lpstr>
      <vt:lpstr>Lower bound of Ω(n log(n)). </vt:lpstr>
      <vt:lpstr>PowerPoint Presentation</vt:lpstr>
      <vt:lpstr>PowerPoint Presentation</vt:lpstr>
      <vt:lpstr>But what about StickSort?</vt:lpstr>
      <vt:lpstr>Counting Sort</vt:lpstr>
      <vt:lpstr>Beyond comparison-based  sorting algorithms</vt:lpstr>
      <vt:lpstr>Counting Sort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Working</vt:lpstr>
      <vt:lpstr>Counting Sort: Stable or Unstable</vt:lpstr>
      <vt:lpstr>Counting Sort: Stable or Unstable</vt:lpstr>
      <vt:lpstr>Counting Sort: Stable or Unstable</vt:lpstr>
      <vt:lpstr>Counting Sort: Stable</vt:lpstr>
      <vt:lpstr>Another model of computation</vt:lpstr>
      <vt:lpstr>Another model of computation</vt:lpstr>
      <vt:lpstr>Why might this help?</vt:lpstr>
      <vt:lpstr>Assumptions</vt:lpstr>
      <vt:lpstr>Radix Sort</vt:lpstr>
      <vt:lpstr>RadixSort</vt:lpstr>
      <vt:lpstr>Step 1: CountingSort on least significant digit</vt:lpstr>
      <vt:lpstr>Step 2: CountingSort on the 2nd least sig. digit</vt:lpstr>
      <vt:lpstr>Step 3: CountingSort on the 3rd least sig. digit</vt:lpstr>
      <vt:lpstr>Why does this work?</vt:lpstr>
      <vt:lpstr>To prove this is correct…</vt:lpstr>
      <vt:lpstr>RadixSort is correct</vt:lpstr>
      <vt:lpstr>Inductive step</vt:lpstr>
      <vt:lpstr>Proof sketch… proof on next (skipped) slide</vt:lpstr>
      <vt:lpstr>Proof sketch… proof on next (skipped) slide</vt:lpstr>
      <vt:lpstr>Inductive step</vt:lpstr>
      <vt:lpstr>RadixSort is correct</vt:lpstr>
      <vt:lpstr>What is the running time?</vt:lpstr>
      <vt:lpstr>What is the running time?</vt:lpstr>
      <vt:lpstr>This doesn’t seem so great</vt:lpstr>
      <vt:lpstr>Can we do better?</vt:lpstr>
      <vt:lpstr>Example: base 100</vt:lpstr>
      <vt:lpstr>Example: base 100</vt:lpstr>
      <vt:lpstr>Example: base 100</vt:lpstr>
      <vt:lpstr>Example: base 100</vt:lpstr>
      <vt:lpstr>General running time of RadixSort</vt:lpstr>
      <vt:lpstr>Trade-offs</vt:lpstr>
      <vt:lpstr>A reasonable choice: r=n</vt:lpstr>
      <vt:lpstr>Running time of RadixSort with r=n</vt:lpstr>
      <vt:lpstr>What have we learned?</vt:lpstr>
      <vt:lpstr>Recap</vt:lpstr>
      <vt:lpstr>Bucket Sort</vt:lpstr>
      <vt:lpstr>What is Bucket Sort?</vt:lpstr>
      <vt:lpstr>PowerPoint Presentation</vt:lpstr>
      <vt:lpstr>Bucket Sort in Action</vt:lpstr>
      <vt:lpstr>Time Complexity</vt:lpstr>
      <vt:lpstr>Review of Sorting Algorithms</vt:lpstr>
      <vt:lpstr>Comparison Based Algorithms </vt:lpstr>
      <vt:lpstr>Linear Time Sorting Algorithms </vt:lpstr>
      <vt:lpstr>Components to Complete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Mary Katherine Wootters</dc:creator>
  <cp:lastModifiedBy>Nazeef Ul Haq</cp:lastModifiedBy>
  <cp:revision>159</cp:revision>
  <cp:lastPrinted>2020-01-27T02:29:31Z</cp:lastPrinted>
  <dcterms:created xsi:type="dcterms:W3CDTF">2017-04-18T17:03:54Z</dcterms:created>
  <dcterms:modified xsi:type="dcterms:W3CDTF">2023-10-03T12:52:18Z</dcterms:modified>
</cp:coreProperties>
</file>